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Fraunces"/>
      <p:regular r:id="rId19"/>
      <p:bold r:id="rId20"/>
      <p:italic r:id="rId21"/>
      <p:boldItalic r:id="rId22"/>
    </p:embeddedFont>
    <p:embeddedFont>
      <p:font typeface="Zilla Slab SemiBold"/>
      <p:bold r:id="rId23"/>
    </p:embeddedFont>
    <p:embeddedFont>
      <p:font typeface="Zilla Slab Highlight"/>
      <p:regular r:id="rId24"/>
    </p:embeddedFont>
    <p:embeddedFont>
      <p:font typeface="Zilla Slab Medium"/>
      <p:bold r:id="rId25"/>
    </p:embeddedFont>
    <p:embeddedFont>
      <p:font typeface="Zilla Slab"/>
      <p:regular r:id="rId26"/>
      <p:bold r:id="rId27"/>
      <p:italic r:id="rId28"/>
    </p:embeddedFont>
    <p:embeddedFont>
      <p:font typeface="Zilla Slab Light"/>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raunces-bold.fntdata"/><Relationship Id="rId22" Type="http://schemas.openxmlformats.org/officeDocument/2006/relationships/font" Target="fonts/Fraunces-boldItalic.fntdata"/><Relationship Id="rId21" Type="http://schemas.openxmlformats.org/officeDocument/2006/relationships/font" Target="fonts/Fraunces-italic.fntdata"/><Relationship Id="rId24" Type="http://schemas.openxmlformats.org/officeDocument/2006/relationships/font" Target="fonts/ZillaSlabHighlight-regular.fntdata"/><Relationship Id="rId23" Type="http://schemas.openxmlformats.org/officeDocument/2006/relationships/font" Target="fonts/ZillaSlab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ZillaSlab-regular.fntdata"/><Relationship Id="rId25" Type="http://schemas.openxmlformats.org/officeDocument/2006/relationships/font" Target="fonts/ZillaSlabMedium-bold.fntdata"/><Relationship Id="rId28" Type="http://schemas.openxmlformats.org/officeDocument/2006/relationships/font" Target="fonts/ZillaSlab-italic.fntdata"/><Relationship Id="rId27" Type="http://schemas.openxmlformats.org/officeDocument/2006/relationships/font" Target="fonts/ZillaSlab-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ZillaSlabLight-bold.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ZillaSlab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Fraunces-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f9056145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f9056145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this code is to calculate and display the evaluation metrics for a linear regression model. These metrics include the Mean Absolute Error (MAE), Mean Squared Error (MSE), Root Mean Squared Error (RMSE), and the R-squared (R²) Score. These metrics help in understanding the model's performance by measuring the difference between the actual and predicted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Mean Absolute Error (MAE): the measure of the average absolute errors between the true values and the predicted values. It tells you how close, on average, the predictions are to the true values. In this case, the MAE is approximately 22.34.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Mean Squared Error (MSE): The MSE is a measure of the average squared errors between the true values and the predicted values. It penalizes larger errors more heavily than smaller ones. In this case, the MSE is approximately 114213.79.</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Root Mean Squared Error (RMSE): The RMSE is the square root of the MSE. It provides an interpretable measure of the average magnitude of error in the same units as the target variable. In this case, the RMSE is approximately 337.96.</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R-squared (R²) Score: The R-squared score, also known as the coefficient of determination, measures the proportion of the variance in the dependent variable that is explained by the independent variables. It ranges from 0 to 1, with higher values indicating a better fit of the model to the data. In this case, the R² score is 1.0, which indicates a perfect fit of the model to the data.</a:t>
            </a:r>
            <a:endParaRPr/>
          </a:p>
          <a:p>
            <a:pPr indent="0" lvl="0" marL="0" rtl="0" algn="l">
              <a:spcBef>
                <a:spcPts val="0"/>
              </a:spcBef>
              <a:spcAft>
                <a:spcPts val="0"/>
              </a:spcAft>
              <a:buNone/>
            </a:pPr>
            <a:r>
              <a:rPr lang="en"/>
              <a:t>Overall, these metrics provide insights into how well the linear regression model is performing in terms of prediction accuracy and model fit. A lower MAE, MSE, and RMSE, and a higher R² score indicate better performance of the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0cb62614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d0cb62614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1c80ebb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1c80ebb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include model type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TT Split info + reasoning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results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datavisualization</a:t>
            </a:r>
            <a:endParaRPr>
              <a:solidFill>
                <a:schemeClr val="dk1"/>
              </a:solidFill>
            </a:endParaRPr>
          </a:p>
          <a:p>
            <a:pPr indent="0" lvl="0" marL="0" rtl="0" algn="l">
              <a:spcBef>
                <a:spcPts val="0"/>
              </a:spcBef>
              <a:spcAft>
                <a:spcPts val="0"/>
              </a:spcAft>
              <a:buNone/>
            </a:pPr>
            <a:r>
              <a:rPr lang="en">
                <a:solidFill>
                  <a:schemeClr val="dk1"/>
                </a:solidFill>
              </a:rPr>
              <a:t>what is the y-hat?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purpose of this code is to calculate and display the evaluation metrics for a linear regression model. These metrics include the Mean Absolute Error (MAE), Mean Squared Error (MSE), Root Mean Squared Error (RMSE), and the R-squared (R²) Score. These metrics help in understanding the model's performance by measuring the difference between the actual and predicted values.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Mean Absolute Error (MAE): the measure of the average absolute errors between the true values and the predicted values. It tells you how close, on average, the predictions are to the true values. In this case, the MAE is approximately 22.34.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Mean Squared Error (MSE): The MSE is a measure of the average squared errors between the true values and the predicted values. It penalizes larger errors more heavily than smaller ones. In this case, the MSE is approximately 114213.79.</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Root Mean Squared Error (RMSE): The RMSE is the square root of the MSE. It provides an interpretable measure of the average magnitude of error in the same units as the target variable. In this case, the RMSE is approximately 337.96.</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R-squared (R²) Score: The R-squared score, also known as the coefficient of determination, measures the proportion of the variance in the dependent variable that is explained by the independent variables. It ranges from 0 to 1, with higher values indicating a better fit of the model to the data. In this case, the R² score is 1.0, which indicates a perfect fit of the model to the data.</a:t>
            </a:r>
            <a:endParaRPr>
              <a:solidFill>
                <a:schemeClr val="dk1"/>
              </a:solidFill>
            </a:endParaRPr>
          </a:p>
          <a:p>
            <a:pPr indent="0" lvl="0" marL="0" rtl="0" algn="l">
              <a:spcBef>
                <a:spcPts val="0"/>
              </a:spcBef>
              <a:spcAft>
                <a:spcPts val="0"/>
              </a:spcAft>
              <a:buNone/>
            </a:pPr>
            <a:r>
              <a:rPr lang="en">
                <a:solidFill>
                  <a:schemeClr val="dk1"/>
                </a:solidFill>
              </a:rPr>
              <a:t>Overall, these metrics provide insights into how well the linear regression model is performing in terms of prediction accuracy and model fit. A lower MAE, MSE, and RMSE, and a higher R² score indicate better performance of the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f9056145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f9056145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ec334c3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ec334c3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Collecting and Ownership:</a:t>
            </a:r>
            <a:endParaRPr/>
          </a:p>
          <a:p>
            <a:pPr indent="-298450" lvl="0" marL="457200" rtl="0" algn="l">
              <a:spcBef>
                <a:spcPts val="0"/>
              </a:spcBef>
              <a:spcAft>
                <a:spcPts val="0"/>
              </a:spcAft>
              <a:buSzPts val="1100"/>
              <a:buAutoNum type="arabicPeriod"/>
            </a:pPr>
            <a:r>
              <a:rPr lang="en"/>
              <a:t>Just like collecting physical art or collectibles, some people buy NFTs to own a unique digital asset. NFTs represent ownership of a digital item, whether it's digital art, music, virtual real estate, or other digital creations. Owning an NFT can give collectors a sense of ownership and exclusivity.</a:t>
            </a:r>
            <a:endParaRPr/>
          </a:p>
          <a:p>
            <a:pPr indent="0" lvl="0" marL="0" rtl="0" algn="l">
              <a:spcBef>
                <a:spcPts val="0"/>
              </a:spcBef>
              <a:spcAft>
                <a:spcPts val="0"/>
              </a:spcAft>
              <a:buNone/>
            </a:pPr>
            <a:r>
              <a:rPr lang="en"/>
              <a:t>Investment:</a:t>
            </a:r>
            <a:endParaRPr/>
          </a:p>
          <a:p>
            <a:pPr indent="-298450" lvl="0" marL="457200" rtl="0" algn="l">
              <a:spcBef>
                <a:spcPts val="0"/>
              </a:spcBef>
              <a:spcAft>
                <a:spcPts val="0"/>
              </a:spcAft>
              <a:buSzPts val="1100"/>
              <a:buAutoNum type="arabicPeriod"/>
            </a:pPr>
            <a:r>
              <a:rPr lang="en"/>
              <a:t>Some people buy NFTs as an investment opportunity. They believe that the value of certain NFTs will increase over time, similar to traditional art or collectibles. Just like investing in stocks, real estate, or cryptocurrencies, buying NFTs can be seen as a way to potentially profit from price appreciation in the future.</a:t>
            </a:r>
            <a:endParaRPr/>
          </a:p>
          <a:p>
            <a:pPr indent="0" lvl="0" marL="0" rtl="0" algn="l">
              <a:spcBef>
                <a:spcPts val="0"/>
              </a:spcBef>
              <a:spcAft>
                <a:spcPts val="0"/>
              </a:spcAft>
              <a:buNone/>
            </a:pPr>
            <a:r>
              <a:rPr lang="en"/>
              <a:t>Supporting Artists and Creators:</a:t>
            </a:r>
            <a:endParaRPr/>
          </a:p>
          <a:p>
            <a:pPr indent="-298450" lvl="0" marL="457200" rtl="0" algn="l">
              <a:spcBef>
                <a:spcPts val="0"/>
              </a:spcBef>
              <a:spcAft>
                <a:spcPts val="0"/>
              </a:spcAft>
              <a:buSzPts val="1100"/>
              <a:buAutoNum type="arabicPeriod"/>
            </a:pPr>
            <a:r>
              <a:rPr lang="en"/>
              <a:t>Buying </a:t>
            </a:r>
            <a:r>
              <a:rPr lang="en"/>
              <a:t>NFTs</a:t>
            </a:r>
            <a:r>
              <a:rPr lang="en"/>
              <a:t> can be a way to support artists and creators directly. NFTs allow artists to monetize their digital creations in new ways, bypassing traditional intermediaries like galleries or record labels. By purchasing an artist's NFT, collectors can directly support the artist financially and help them continue to create.</a:t>
            </a:r>
            <a:endParaRPr/>
          </a:p>
          <a:p>
            <a:pPr indent="0" lvl="0" marL="0" rtl="0" algn="l">
              <a:spcBef>
                <a:spcPts val="0"/>
              </a:spcBef>
              <a:spcAft>
                <a:spcPts val="0"/>
              </a:spcAft>
              <a:buNone/>
            </a:pPr>
            <a:r>
              <a:rPr lang="en"/>
              <a:t>Virtual Identity and Status:</a:t>
            </a:r>
            <a:endParaRPr/>
          </a:p>
          <a:p>
            <a:pPr indent="-298450" lvl="0" marL="457200" rtl="0" algn="l">
              <a:spcBef>
                <a:spcPts val="0"/>
              </a:spcBef>
              <a:spcAft>
                <a:spcPts val="0"/>
              </a:spcAft>
              <a:buSzPts val="1100"/>
              <a:buAutoNum type="arabicPeriod"/>
            </a:pPr>
            <a:r>
              <a:rPr lang="en"/>
              <a:t>In some cases, owning certain NFTs can confer social status or serve as a symbol of identity within virtual communities. For example, owning rare or prestigious NFTs within a specific online community or metaverse can signal status or membership.</a:t>
            </a:r>
            <a:endParaRPr/>
          </a:p>
          <a:p>
            <a:pPr indent="0" lvl="0" marL="0" rtl="0" algn="l">
              <a:spcBef>
                <a:spcPts val="0"/>
              </a:spcBef>
              <a:spcAft>
                <a:spcPts val="0"/>
              </a:spcAft>
              <a:buNone/>
            </a:pPr>
            <a:r>
              <a:rPr lang="en"/>
              <a:t>Access to Exclusive Content or Experiences:</a:t>
            </a:r>
            <a:endParaRPr/>
          </a:p>
          <a:p>
            <a:pPr indent="-298450" lvl="0" marL="457200" rtl="0" algn="l">
              <a:spcBef>
                <a:spcPts val="0"/>
              </a:spcBef>
              <a:spcAft>
                <a:spcPts val="0"/>
              </a:spcAft>
              <a:buSzPts val="1100"/>
              <a:buAutoNum type="arabicPeriod"/>
            </a:pPr>
            <a:r>
              <a:rPr lang="en"/>
              <a:t>Some NFTs come with access to exclusive content or experiences. For example, purchasing an NFT might grant access to virtual events, VIP experiences, or special perks within a particular platform or ecosystem.</a:t>
            </a:r>
            <a:endParaRPr/>
          </a:p>
          <a:p>
            <a:pPr indent="0" lvl="0" marL="0" rtl="0" algn="l">
              <a:spcBef>
                <a:spcPts val="0"/>
              </a:spcBef>
              <a:spcAft>
                <a:spcPts val="0"/>
              </a:spcAft>
              <a:buNone/>
            </a:pPr>
            <a:r>
              <a:rPr lang="en"/>
              <a:t>Speculation and Hype:</a:t>
            </a:r>
            <a:endParaRPr/>
          </a:p>
          <a:p>
            <a:pPr indent="-298450" lvl="0" marL="457200" rtl="0" algn="l">
              <a:spcBef>
                <a:spcPts val="0"/>
              </a:spcBef>
              <a:spcAft>
                <a:spcPts val="0"/>
              </a:spcAft>
              <a:buSzPts val="1100"/>
              <a:buAutoNum type="arabicPeriod"/>
            </a:pPr>
            <a:r>
              <a:rPr lang="en"/>
              <a:t>Like any emerging market, speculation and hype can also drive demand for NFTs. Some buyers may be attracted to NFTs simply because they see others profiting from them or because they perceive them as trendy or fashionable.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f9056145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f9056145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would like to assist NFT buyers who are new to the market and do not understand NFT pricing very well. Buyers will evaluate individual NFTs, using a supervised learning model that has been deployed on Streamlit. We will also include ETH-USD exchange rates as features in the model and components of our analysis. </a:t>
            </a:r>
            <a:endParaRPr/>
          </a:p>
          <a:p>
            <a:pPr indent="0" lvl="0" marL="0" rtl="0" algn="l">
              <a:spcBef>
                <a:spcPts val="0"/>
              </a:spcBef>
              <a:spcAft>
                <a:spcPts val="0"/>
              </a:spcAft>
              <a:buClr>
                <a:schemeClr val="dk1"/>
              </a:buClr>
              <a:buSzPts val="1100"/>
              <a:buFont typeface="Arial"/>
              <a:buNone/>
            </a:pPr>
            <a:r>
              <a:rPr lang="en"/>
              <a:t>The project will utilize API data from one NFT the Pudgy Penguins collection on OpenSea; but, in principle, it could be modified and used for other collections by developers.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ec334c3a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ec334c3a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Pudgy Penguins is a collection of 8,888 distinct NFTs, driving Web3 innovation through intellectual property and community support. These penguins represent love, empathy, and positivity, offering exclusive benefits to owners, including access to events and experiences.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0cb62614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0cb62614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to include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background info on collection:</a:t>
            </a:r>
            <a:endParaRPr b="1"/>
          </a:p>
          <a:p>
            <a:pPr indent="0" lvl="0" marL="0" rtl="0" algn="l">
              <a:spcBef>
                <a:spcPts val="0"/>
              </a:spcBef>
              <a:spcAft>
                <a:spcPts val="0"/>
              </a:spcAft>
              <a:buNone/>
            </a:pPr>
            <a:r>
              <a:rPr lang="en"/>
              <a:t>	volume	sales	average_price	num_owners	market_cap	floor_price	floor_price_symbol</a:t>
            </a:r>
            <a:endParaRPr/>
          </a:p>
          <a:p>
            <a:pPr indent="0" lvl="0" marL="0" rtl="0" algn="l">
              <a:spcBef>
                <a:spcPts val="0"/>
              </a:spcBef>
              <a:spcAft>
                <a:spcPts val="0"/>
              </a:spcAft>
              <a:buNone/>
            </a:pPr>
            <a:r>
              <a:rPr lang="en"/>
              <a:t>0	345970.149573	78963	4.381421	4778	103268.203657	12.5	ETH</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10 traits (and counts)</a:t>
            </a:r>
            <a:endParaRPr b="1"/>
          </a:p>
          <a:p>
            <a:pPr indent="0" lvl="0" marL="0" rtl="0" algn="l">
              <a:spcBef>
                <a:spcPts val="0"/>
              </a:spcBef>
              <a:spcAft>
                <a:spcPts val="0"/>
              </a:spcAft>
              <a:buNone/>
            </a:pPr>
            <a:r>
              <a:rPr lang="en"/>
              <a:t>Skin.Normal	2649</a:t>
            </a:r>
            <a:endParaRPr/>
          </a:p>
          <a:p>
            <a:pPr indent="0" lvl="0" marL="0" rtl="0" algn="l">
              <a:spcBef>
                <a:spcPts val="0"/>
              </a:spcBef>
              <a:spcAft>
                <a:spcPts val="0"/>
              </a:spcAft>
              <a:buNone/>
            </a:pPr>
            <a:r>
              <a:rPr lang="en"/>
              <a:t>Background.Blue	1587</a:t>
            </a:r>
            <a:endParaRPr/>
          </a:p>
          <a:p>
            <a:pPr indent="0" lvl="0" marL="0" rtl="0" algn="l">
              <a:spcBef>
                <a:spcPts val="0"/>
              </a:spcBef>
              <a:spcAft>
                <a:spcPts val="0"/>
              </a:spcAft>
              <a:buNone/>
            </a:pPr>
            <a:r>
              <a:rPr lang="en"/>
              <a:t>Background.Mint	1389</a:t>
            </a:r>
            <a:endParaRPr/>
          </a:p>
          <a:p>
            <a:pPr indent="0" lvl="0" marL="0" rtl="0" algn="l">
              <a:spcBef>
                <a:spcPts val="0"/>
              </a:spcBef>
              <a:spcAft>
                <a:spcPts val="0"/>
              </a:spcAft>
              <a:buNone/>
            </a:pPr>
            <a:r>
              <a:rPr lang="en"/>
              <a:t>Skin.Dark Gray	1329</a:t>
            </a:r>
            <a:endParaRPr/>
          </a:p>
          <a:p>
            <a:pPr indent="0" lvl="0" marL="0" rtl="0" algn="l">
              <a:spcBef>
                <a:spcPts val="0"/>
              </a:spcBef>
              <a:spcAft>
                <a:spcPts val="0"/>
              </a:spcAft>
              <a:buNone/>
            </a:pPr>
            <a:r>
              <a:rPr lang="en"/>
              <a:t>Background.Purple	1282</a:t>
            </a:r>
            <a:endParaRPr/>
          </a:p>
          <a:p>
            <a:pPr indent="0" lvl="0" marL="0" rtl="0" algn="l">
              <a:spcBef>
                <a:spcPts val="0"/>
              </a:spcBef>
              <a:spcAft>
                <a:spcPts val="0"/>
              </a:spcAft>
              <a:buNone/>
            </a:pPr>
            <a:r>
              <a:rPr lang="en"/>
              <a:t>Skin.Light Gray	1189</a:t>
            </a:r>
            <a:endParaRPr/>
          </a:p>
          <a:p>
            <a:pPr indent="0" lvl="0" marL="0" rtl="0" algn="l">
              <a:spcBef>
                <a:spcPts val="0"/>
              </a:spcBef>
              <a:spcAft>
                <a:spcPts val="0"/>
              </a:spcAft>
              <a:buNone/>
            </a:pPr>
            <a:r>
              <a:rPr lang="en"/>
              <a:t>Background.Beige	1152</a:t>
            </a:r>
            <a:endParaRPr/>
          </a:p>
          <a:p>
            <a:pPr indent="0" lvl="0" marL="0" rtl="0" algn="l">
              <a:spcBef>
                <a:spcPts val="0"/>
              </a:spcBef>
              <a:spcAft>
                <a:spcPts val="0"/>
              </a:spcAft>
              <a:buNone/>
            </a:pPr>
            <a:r>
              <a:rPr lang="en"/>
              <a:t>Background.Tangerine	1135</a:t>
            </a:r>
            <a:endParaRPr/>
          </a:p>
          <a:p>
            <a:pPr indent="0" lvl="0" marL="0" rtl="0" algn="l">
              <a:spcBef>
                <a:spcPts val="0"/>
              </a:spcBef>
              <a:spcAft>
                <a:spcPts val="0"/>
              </a:spcAft>
              <a:buNone/>
            </a:pPr>
            <a:r>
              <a:rPr lang="en"/>
              <a:t>Face.Winking	961</a:t>
            </a:r>
            <a:endParaRPr/>
          </a:p>
          <a:p>
            <a:pPr indent="0" lvl="0" marL="0" rtl="0" algn="l">
              <a:spcBef>
                <a:spcPts val="0"/>
              </a:spcBef>
              <a:spcAft>
                <a:spcPts val="0"/>
              </a:spcAft>
              <a:buNone/>
            </a:pPr>
            <a:r>
              <a:rPr lang="en"/>
              <a:t>Face.Blushing	932</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backgrounds traits</a:t>
            </a:r>
            <a:endParaRPr/>
          </a:p>
          <a:p>
            <a:pPr indent="0" lvl="0" marL="0" rtl="0" algn="l">
              <a:spcBef>
                <a:spcPts val="0"/>
              </a:spcBef>
              <a:spcAft>
                <a:spcPts val="0"/>
              </a:spcAft>
              <a:buNone/>
            </a:pPr>
            <a:r>
              <a:rPr lang="en"/>
              <a:t>Blue	1587.0</a:t>
            </a:r>
            <a:endParaRPr/>
          </a:p>
          <a:p>
            <a:pPr indent="0" lvl="0" marL="0" rtl="0" algn="l">
              <a:spcBef>
                <a:spcPts val="0"/>
              </a:spcBef>
              <a:spcAft>
                <a:spcPts val="0"/>
              </a:spcAft>
              <a:buNone/>
            </a:pPr>
            <a:r>
              <a:rPr lang="en"/>
              <a:t>Mint	1389.0</a:t>
            </a:r>
            <a:endParaRPr/>
          </a:p>
          <a:p>
            <a:pPr indent="0" lvl="0" marL="0" rtl="0" algn="l">
              <a:spcBef>
                <a:spcPts val="0"/>
              </a:spcBef>
              <a:spcAft>
                <a:spcPts val="0"/>
              </a:spcAft>
              <a:buNone/>
            </a:pPr>
            <a:r>
              <a:rPr lang="en"/>
              <a:t>Purple	1282.0</a:t>
            </a:r>
            <a:endParaRPr/>
          </a:p>
          <a:p>
            <a:pPr indent="0" lvl="0" marL="0" rtl="0" algn="l">
              <a:spcBef>
                <a:spcPts val="0"/>
              </a:spcBef>
              <a:spcAft>
                <a:spcPts val="0"/>
              </a:spcAft>
              <a:buNone/>
            </a:pPr>
            <a:r>
              <a:rPr lang="en"/>
              <a:t>Beige	1152.0</a:t>
            </a:r>
            <a:endParaRPr/>
          </a:p>
          <a:p>
            <a:pPr indent="0" lvl="0" marL="0" rtl="0" algn="l">
              <a:spcBef>
                <a:spcPts val="0"/>
              </a:spcBef>
              <a:spcAft>
                <a:spcPts val="0"/>
              </a:spcAft>
              <a:buNone/>
            </a:pPr>
            <a:r>
              <a:rPr lang="en"/>
              <a:t>Tangerine	1135.0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skin traits</a:t>
            </a:r>
            <a:endParaRPr b="1"/>
          </a:p>
          <a:p>
            <a:pPr indent="0" lvl="0" marL="0" rtl="0" algn="l">
              <a:spcBef>
                <a:spcPts val="0"/>
              </a:spcBef>
              <a:spcAft>
                <a:spcPts val="0"/>
              </a:spcAft>
              <a:buNone/>
            </a:pPr>
            <a:r>
              <a:rPr lang="en"/>
              <a:t>Normal	2649.0</a:t>
            </a:r>
            <a:endParaRPr/>
          </a:p>
          <a:p>
            <a:pPr indent="0" lvl="0" marL="0" rtl="0" algn="l">
              <a:spcBef>
                <a:spcPts val="0"/>
              </a:spcBef>
              <a:spcAft>
                <a:spcPts val="0"/>
              </a:spcAft>
              <a:buNone/>
            </a:pPr>
            <a:r>
              <a:rPr lang="en"/>
              <a:t>Dark Gray	1329.0</a:t>
            </a:r>
            <a:endParaRPr/>
          </a:p>
          <a:p>
            <a:pPr indent="0" lvl="0" marL="0" rtl="0" algn="l">
              <a:spcBef>
                <a:spcPts val="0"/>
              </a:spcBef>
              <a:spcAft>
                <a:spcPts val="0"/>
              </a:spcAft>
              <a:buNone/>
            </a:pPr>
            <a:r>
              <a:rPr lang="en"/>
              <a:t>Light Gray	1189.0</a:t>
            </a:r>
            <a:endParaRPr/>
          </a:p>
          <a:p>
            <a:pPr indent="0" lvl="0" marL="0" rtl="0" algn="l">
              <a:spcBef>
                <a:spcPts val="0"/>
              </a:spcBef>
              <a:spcAft>
                <a:spcPts val="0"/>
              </a:spcAft>
              <a:buNone/>
            </a:pPr>
            <a:r>
              <a:rPr lang="en"/>
              <a:t>Maroon	731.0</a:t>
            </a:r>
            <a:endParaRPr/>
          </a:p>
          <a:p>
            <a:pPr indent="0" lvl="0" marL="0" rtl="0" algn="l">
              <a:spcBef>
                <a:spcPts val="0"/>
              </a:spcBef>
              <a:spcAft>
                <a:spcPts val="0"/>
              </a:spcAft>
              <a:buNone/>
            </a:pPr>
            <a:r>
              <a:rPr lang="en"/>
              <a:t>Olive Green	705.0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body traits</a:t>
            </a:r>
            <a:endParaRPr b="1"/>
          </a:p>
          <a:p>
            <a:pPr indent="0" lvl="0" marL="0" rtl="0" algn="l">
              <a:spcBef>
                <a:spcPts val="0"/>
              </a:spcBef>
              <a:spcAft>
                <a:spcPts val="0"/>
              </a:spcAft>
              <a:buNone/>
            </a:pPr>
            <a:r>
              <a:rPr lang="en"/>
              <a:t>Shirt Blue	290.0</a:t>
            </a:r>
            <a:endParaRPr/>
          </a:p>
          <a:p>
            <a:pPr indent="0" lvl="0" marL="0" rtl="0" algn="l">
              <a:spcBef>
                <a:spcPts val="0"/>
              </a:spcBef>
              <a:spcAft>
                <a:spcPts val="0"/>
              </a:spcAft>
              <a:buNone/>
            </a:pPr>
            <a:r>
              <a:rPr lang="en"/>
              <a:t>Kimono Brown	268.0</a:t>
            </a:r>
            <a:endParaRPr/>
          </a:p>
          <a:p>
            <a:pPr indent="0" lvl="0" marL="0" rtl="0" algn="l">
              <a:spcBef>
                <a:spcPts val="0"/>
              </a:spcBef>
              <a:spcAft>
                <a:spcPts val="0"/>
              </a:spcAft>
              <a:buNone/>
            </a:pPr>
            <a:r>
              <a:rPr lang="en"/>
              <a:t>Shirt Red	259.0</a:t>
            </a:r>
            <a:endParaRPr/>
          </a:p>
          <a:p>
            <a:pPr indent="0" lvl="0" marL="0" rtl="0" algn="l">
              <a:spcBef>
                <a:spcPts val="0"/>
              </a:spcBef>
              <a:spcAft>
                <a:spcPts val="0"/>
              </a:spcAft>
              <a:buNone/>
            </a:pPr>
            <a:r>
              <a:rPr lang="en"/>
              <a:t>Turtleneck Green	254.0</a:t>
            </a:r>
            <a:endParaRPr/>
          </a:p>
          <a:p>
            <a:pPr indent="0" lvl="0" marL="0" rtl="0" algn="l">
              <a:spcBef>
                <a:spcPts val="0"/>
              </a:spcBef>
              <a:spcAft>
                <a:spcPts val="0"/>
              </a:spcAft>
              <a:buNone/>
            </a:pPr>
            <a:r>
              <a:rPr lang="en"/>
              <a:t>Scarf Green	250.0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face traits</a:t>
            </a:r>
            <a:endParaRPr b="1"/>
          </a:p>
          <a:p>
            <a:pPr indent="0" lvl="0" marL="0" rtl="0" algn="l">
              <a:spcBef>
                <a:spcPts val="0"/>
              </a:spcBef>
              <a:spcAft>
                <a:spcPts val="0"/>
              </a:spcAft>
              <a:buNone/>
            </a:pPr>
            <a:r>
              <a:rPr lang="en"/>
              <a:t>Winking	961.0</a:t>
            </a:r>
            <a:endParaRPr/>
          </a:p>
          <a:p>
            <a:pPr indent="0" lvl="0" marL="0" rtl="0" algn="l">
              <a:spcBef>
                <a:spcPts val="0"/>
              </a:spcBef>
              <a:spcAft>
                <a:spcPts val="0"/>
              </a:spcAft>
              <a:buNone/>
            </a:pPr>
            <a:r>
              <a:rPr lang="en"/>
              <a:t>Blushing	932.0</a:t>
            </a:r>
            <a:endParaRPr/>
          </a:p>
          <a:p>
            <a:pPr indent="0" lvl="0" marL="0" rtl="0" algn="l">
              <a:spcBef>
                <a:spcPts val="0"/>
              </a:spcBef>
              <a:spcAft>
                <a:spcPts val="0"/>
              </a:spcAft>
              <a:buNone/>
            </a:pPr>
            <a:r>
              <a:rPr lang="en"/>
              <a:t>Normal	864.0</a:t>
            </a:r>
            <a:endParaRPr/>
          </a:p>
          <a:p>
            <a:pPr indent="0" lvl="0" marL="0" rtl="0" algn="l">
              <a:spcBef>
                <a:spcPts val="0"/>
              </a:spcBef>
              <a:spcAft>
                <a:spcPts val="0"/>
              </a:spcAft>
              <a:buNone/>
            </a:pPr>
            <a:r>
              <a:rPr lang="en"/>
              <a:t>Circle Glasses	768.0</a:t>
            </a:r>
            <a:endParaRPr/>
          </a:p>
          <a:p>
            <a:pPr indent="0" lvl="0" marL="0" rtl="0" algn="l">
              <a:spcBef>
                <a:spcPts val="0"/>
              </a:spcBef>
              <a:spcAft>
                <a:spcPts val="0"/>
              </a:spcAft>
              <a:buNone/>
            </a:pPr>
            <a:r>
              <a:rPr lang="en"/>
              <a:t>Cute	588.0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head traits</a:t>
            </a:r>
            <a:endParaRPr b="1"/>
          </a:p>
          <a:p>
            <a:pPr indent="0" lvl="0" marL="0" rtl="0" algn="l">
              <a:spcBef>
                <a:spcPts val="0"/>
              </a:spcBef>
              <a:spcAft>
                <a:spcPts val="0"/>
              </a:spcAft>
              <a:buNone/>
            </a:pPr>
            <a:r>
              <a:rPr lang="en"/>
              <a:t>Headband	357.0</a:t>
            </a:r>
            <a:endParaRPr/>
          </a:p>
          <a:p>
            <a:pPr indent="0" lvl="0" marL="0" rtl="0" algn="l">
              <a:spcBef>
                <a:spcPts val="0"/>
              </a:spcBef>
              <a:spcAft>
                <a:spcPts val="0"/>
              </a:spcAft>
              <a:buNone/>
            </a:pPr>
            <a:r>
              <a:rPr lang="en"/>
              <a:t>Flat Cap Blue	355.0</a:t>
            </a:r>
            <a:endParaRPr/>
          </a:p>
          <a:p>
            <a:pPr indent="0" lvl="0" marL="0" rtl="0" algn="l">
              <a:spcBef>
                <a:spcPts val="0"/>
              </a:spcBef>
              <a:spcAft>
                <a:spcPts val="0"/>
              </a:spcAft>
              <a:buNone/>
            </a:pPr>
            <a:r>
              <a:rPr lang="en"/>
              <a:t>Bucket Hat Green	349.0</a:t>
            </a:r>
            <a:endParaRPr/>
          </a:p>
          <a:p>
            <a:pPr indent="0" lvl="0" marL="0" rtl="0" algn="l">
              <a:spcBef>
                <a:spcPts val="0"/>
              </a:spcBef>
              <a:spcAft>
                <a:spcPts val="0"/>
              </a:spcAft>
              <a:buNone/>
            </a:pPr>
            <a:r>
              <a:rPr lang="en"/>
              <a:t>Backwards Hat Red	294.0</a:t>
            </a:r>
            <a:endParaRPr/>
          </a:p>
          <a:p>
            <a:pPr indent="0" lvl="0" marL="0" rtl="0" algn="l">
              <a:spcBef>
                <a:spcPts val="0"/>
              </a:spcBef>
              <a:spcAft>
                <a:spcPts val="0"/>
              </a:spcAft>
              <a:buNone/>
            </a:pPr>
            <a:r>
              <a:rPr lang="en"/>
              <a:t>Hat Blue	286.0</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1c80ec65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1c80ec65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to include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background info on collection:</a:t>
            </a:r>
            <a:endParaRPr b="1"/>
          </a:p>
          <a:p>
            <a:pPr indent="0" lvl="0" marL="0" rtl="0" algn="l">
              <a:spcBef>
                <a:spcPts val="0"/>
              </a:spcBef>
              <a:spcAft>
                <a:spcPts val="0"/>
              </a:spcAft>
              <a:buNone/>
            </a:pPr>
            <a:r>
              <a:rPr lang="en"/>
              <a:t>	volume	sales	average_price	num_owners	market_cap	floor_price	floor_price_symbol</a:t>
            </a:r>
            <a:endParaRPr/>
          </a:p>
          <a:p>
            <a:pPr indent="0" lvl="0" marL="0" rtl="0" algn="l">
              <a:spcBef>
                <a:spcPts val="0"/>
              </a:spcBef>
              <a:spcAft>
                <a:spcPts val="0"/>
              </a:spcAft>
              <a:buNone/>
            </a:pPr>
            <a:r>
              <a:rPr lang="en"/>
              <a:t>0	345970.149573	78963	4.381421	4778	103268.203657	12.5	ETH</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10 traits (and counts)</a:t>
            </a:r>
            <a:endParaRPr b="1"/>
          </a:p>
          <a:p>
            <a:pPr indent="0" lvl="0" marL="0" rtl="0" algn="l">
              <a:spcBef>
                <a:spcPts val="0"/>
              </a:spcBef>
              <a:spcAft>
                <a:spcPts val="0"/>
              </a:spcAft>
              <a:buNone/>
            </a:pPr>
            <a:r>
              <a:rPr lang="en"/>
              <a:t>Skin.Normal	2649</a:t>
            </a:r>
            <a:endParaRPr/>
          </a:p>
          <a:p>
            <a:pPr indent="0" lvl="0" marL="0" rtl="0" algn="l">
              <a:spcBef>
                <a:spcPts val="0"/>
              </a:spcBef>
              <a:spcAft>
                <a:spcPts val="0"/>
              </a:spcAft>
              <a:buNone/>
            </a:pPr>
            <a:r>
              <a:rPr lang="en"/>
              <a:t>Background.Blue	1587</a:t>
            </a:r>
            <a:endParaRPr/>
          </a:p>
          <a:p>
            <a:pPr indent="0" lvl="0" marL="0" rtl="0" algn="l">
              <a:spcBef>
                <a:spcPts val="0"/>
              </a:spcBef>
              <a:spcAft>
                <a:spcPts val="0"/>
              </a:spcAft>
              <a:buNone/>
            </a:pPr>
            <a:r>
              <a:rPr lang="en"/>
              <a:t>Background.Mint	1389</a:t>
            </a:r>
            <a:endParaRPr/>
          </a:p>
          <a:p>
            <a:pPr indent="0" lvl="0" marL="0" rtl="0" algn="l">
              <a:spcBef>
                <a:spcPts val="0"/>
              </a:spcBef>
              <a:spcAft>
                <a:spcPts val="0"/>
              </a:spcAft>
              <a:buNone/>
            </a:pPr>
            <a:r>
              <a:rPr lang="en"/>
              <a:t>Skin.Dark Gray	1329</a:t>
            </a:r>
            <a:endParaRPr/>
          </a:p>
          <a:p>
            <a:pPr indent="0" lvl="0" marL="0" rtl="0" algn="l">
              <a:spcBef>
                <a:spcPts val="0"/>
              </a:spcBef>
              <a:spcAft>
                <a:spcPts val="0"/>
              </a:spcAft>
              <a:buNone/>
            </a:pPr>
            <a:r>
              <a:rPr lang="en"/>
              <a:t>Background.Purple	1282</a:t>
            </a:r>
            <a:endParaRPr/>
          </a:p>
          <a:p>
            <a:pPr indent="0" lvl="0" marL="0" rtl="0" algn="l">
              <a:spcBef>
                <a:spcPts val="0"/>
              </a:spcBef>
              <a:spcAft>
                <a:spcPts val="0"/>
              </a:spcAft>
              <a:buNone/>
            </a:pPr>
            <a:r>
              <a:rPr lang="en"/>
              <a:t>Skin.Light Gray	1189</a:t>
            </a:r>
            <a:endParaRPr/>
          </a:p>
          <a:p>
            <a:pPr indent="0" lvl="0" marL="0" rtl="0" algn="l">
              <a:spcBef>
                <a:spcPts val="0"/>
              </a:spcBef>
              <a:spcAft>
                <a:spcPts val="0"/>
              </a:spcAft>
              <a:buNone/>
            </a:pPr>
            <a:r>
              <a:rPr lang="en"/>
              <a:t>Background.Beige	1152</a:t>
            </a:r>
            <a:endParaRPr/>
          </a:p>
          <a:p>
            <a:pPr indent="0" lvl="0" marL="0" rtl="0" algn="l">
              <a:spcBef>
                <a:spcPts val="0"/>
              </a:spcBef>
              <a:spcAft>
                <a:spcPts val="0"/>
              </a:spcAft>
              <a:buNone/>
            </a:pPr>
            <a:r>
              <a:rPr lang="en"/>
              <a:t>Background.Tangerine	1135</a:t>
            </a:r>
            <a:endParaRPr/>
          </a:p>
          <a:p>
            <a:pPr indent="0" lvl="0" marL="0" rtl="0" algn="l">
              <a:spcBef>
                <a:spcPts val="0"/>
              </a:spcBef>
              <a:spcAft>
                <a:spcPts val="0"/>
              </a:spcAft>
              <a:buNone/>
            </a:pPr>
            <a:r>
              <a:rPr lang="en"/>
              <a:t>Face.Winking	961</a:t>
            </a:r>
            <a:endParaRPr/>
          </a:p>
          <a:p>
            <a:pPr indent="0" lvl="0" marL="0" rtl="0" algn="l">
              <a:spcBef>
                <a:spcPts val="0"/>
              </a:spcBef>
              <a:spcAft>
                <a:spcPts val="0"/>
              </a:spcAft>
              <a:buNone/>
            </a:pPr>
            <a:r>
              <a:rPr lang="en"/>
              <a:t>Face.Blushing	932</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backgrounds traits</a:t>
            </a:r>
            <a:endParaRPr/>
          </a:p>
          <a:p>
            <a:pPr indent="0" lvl="0" marL="0" rtl="0" algn="l">
              <a:spcBef>
                <a:spcPts val="0"/>
              </a:spcBef>
              <a:spcAft>
                <a:spcPts val="0"/>
              </a:spcAft>
              <a:buNone/>
            </a:pPr>
            <a:r>
              <a:rPr lang="en"/>
              <a:t>Blue	1587.0</a:t>
            </a:r>
            <a:endParaRPr/>
          </a:p>
          <a:p>
            <a:pPr indent="0" lvl="0" marL="0" rtl="0" algn="l">
              <a:spcBef>
                <a:spcPts val="0"/>
              </a:spcBef>
              <a:spcAft>
                <a:spcPts val="0"/>
              </a:spcAft>
              <a:buNone/>
            </a:pPr>
            <a:r>
              <a:rPr lang="en"/>
              <a:t>Mint	1389.0</a:t>
            </a:r>
            <a:endParaRPr/>
          </a:p>
          <a:p>
            <a:pPr indent="0" lvl="0" marL="0" rtl="0" algn="l">
              <a:spcBef>
                <a:spcPts val="0"/>
              </a:spcBef>
              <a:spcAft>
                <a:spcPts val="0"/>
              </a:spcAft>
              <a:buNone/>
            </a:pPr>
            <a:r>
              <a:rPr lang="en"/>
              <a:t>Purple	1282.0</a:t>
            </a:r>
            <a:endParaRPr/>
          </a:p>
          <a:p>
            <a:pPr indent="0" lvl="0" marL="0" rtl="0" algn="l">
              <a:spcBef>
                <a:spcPts val="0"/>
              </a:spcBef>
              <a:spcAft>
                <a:spcPts val="0"/>
              </a:spcAft>
              <a:buNone/>
            </a:pPr>
            <a:r>
              <a:rPr lang="en"/>
              <a:t>Beige	1152.0</a:t>
            </a:r>
            <a:endParaRPr/>
          </a:p>
          <a:p>
            <a:pPr indent="0" lvl="0" marL="0" rtl="0" algn="l">
              <a:spcBef>
                <a:spcPts val="0"/>
              </a:spcBef>
              <a:spcAft>
                <a:spcPts val="0"/>
              </a:spcAft>
              <a:buNone/>
            </a:pPr>
            <a:r>
              <a:rPr lang="en"/>
              <a:t>Tangerine	1135.0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skin traits</a:t>
            </a:r>
            <a:endParaRPr b="1"/>
          </a:p>
          <a:p>
            <a:pPr indent="0" lvl="0" marL="0" rtl="0" algn="l">
              <a:spcBef>
                <a:spcPts val="0"/>
              </a:spcBef>
              <a:spcAft>
                <a:spcPts val="0"/>
              </a:spcAft>
              <a:buNone/>
            </a:pPr>
            <a:r>
              <a:rPr lang="en"/>
              <a:t>Normal	2649.0</a:t>
            </a:r>
            <a:endParaRPr/>
          </a:p>
          <a:p>
            <a:pPr indent="0" lvl="0" marL="0" rtl="0" algn="l">
              <a:spcBef>
                <a:spcPts val="0"/>
              </a:spcBef>
              <a:spcAft>
                <a:spcPts val="0"/>
              </a:spcAft>
              <a:buNone/>
            </a:pPr>
            <a:r>
              <a:rPr lang="en"/>
              <a:t>Dark Gray	1329.0</a:t>
            </a:r>
            <a:endParaRPr/>
          </a:p>
          <a:p>
            <a:pPr indent="0" lvl="0" marL="0" rtl="0" algn="l">
              <a:spcBef>
                <a:spcPts val="0"/>
              </a:spcBef>
              <a:spcAft>
                <a:spcPts val="0"/>
              </a:spcAft>
              <a:buNone/>
            </a:pPr>
            <a:r>
              <a:rPr lang="en"/>
              <a:t>Light Gray	1189.0</a:t>
            </a:r>
            <a:endParaRPr/>
          </a:p>
          <a:p>
            <a:pPr indent="0" lvl="0" marL="0" rtl="0" algn="l">
              <a:spcBef>
                <a:spcPts val="0"/>
              </a:spcBef>
              <a:spcAft>
                <a:spcPts val="0"/>
              </a:spcAft>
              <a:buNone/>
            </a:pPr>
            <a:r>
              <a:rPr lang="en"/>
              <a:t>Maroon	731.0</a:t>
            </a:r>
            <a:endParaRPr/>
          </a:p>
          <a:p>
            <a:pPr indent="0" lvl="0" marL="0" rtl="0" algn="l">
              <a:spcBef>
                <a:spcPts val="0"/>
              </a:spcBef>
              <a:spcAft>
                <a:spcPts val="0"/>
              </a:spcAft>
              <a:buNone/>
            </a:pPr>
            <a:r>
              <a:rPr lang="en"/>
              <a:t>Olive Green	705.0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body traits</a:t>
            </a:r>
            <a:endParaRPr b="1"/>
          </a:p>
          <a:p>
            <a:pPr indent="0" lvl="0" marL="0" rtl="0" algn="l">
              <a:spcBef>
                <a:spcPts val="0"/>
              </a:spcBef>
              <a:spcAft>
                <a:spcPts val="0"/>
              </a:spcAft>
              <a:buNone/>
            </a:pPr>
            <a:r>
              <a:rPr lang="en"/>
              <a:t>Shirt Blue	290.0</a:t>
            </a:r>
            <a:endParaRPr/>
          </a:p>
          <a:p>
            <a:pPr indent="0" lvl="0" marL="0" rtl="0" algn="l">
              <a:spcBef>
                <a:spcPts val="0"/>
              </a:spcBef>
              <a:spcAft>
                <a:spcPts val="0"/>
              </a:spcAft>
              <a:buNone/>
            </a:pPr>
            <a:r>
              <a:rPr lang="en"/>
              <a:t>Kimono Brown	268.0</a:t>
            </a:r>
            <a:endParaRPr/>
          </a:p>
          <a:p>
            <a:pPr indent="0" lvl="0" marL="0" rtl="0" algn="l">
              <a:spcBef>
                <a:spcPts val="0"/>
              </a:spcBef>
              <a:spcAft>
                <a:spcPts val="0"/>
              </a:spcAft>
              <a:buNone/>
            </a:pPr>
            <a:r>
              <a:rPr lang="en"/>
              <a:t>Shirt Red	259.0</a:t>
            </a:r>
            <a:endParaRPr/>
          </a:p>
          <a:p>
            <a:pPr indent="0" lvl="0" marL="0" rtl="0" algn="l">
              <a:spcBef>
                <a:spcPts val="0"/>
              </a:spcBef>
              <a:spcAft>
                <a:spcPts val="0"/>
              </a:spcAft>
              <a:buNone/>
            </a:pPr>
            <a:r>
              <a:rPr lang="en"/>
              <a:t>Turtleneck Green	254.0</a:t>
            </a:r>
            <a:endParaRPr/>
          </a:p>
          <a:p>
            <a:pPr indent="0" lvl="0" marL="0" rtl="0" algn="l">
              <a:spcBef>
                <a:spcPts val="0"/>
              </a:spcBef>
              <a:spcAft>
                <a:spcPts val="0"/>
              </a:spcAft>
              <a:buNone/>
            </a:pPr>
            <a:r>
              <a:rPr lang="en"/>
              <a:t>Scarf Green	250.0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face traits</a:t>
            </a:r>
            <a:endParaRPr b="1"/>
          </a:p>
          <a:p>
            <a:pPr indent="0" lvl="0" marL="0" rtl="0" algn="l">
              <a:spcBef>
                <a:spcPts val="0"/>
              </a:spcBef>
              <a:spcAft>
                <a:spcPts val="0"/>
              </a:spcAft>
              <a:buNone/>
            </a:pPr>
            <a:r>
              <a:rPr lang="en"/>
              <a:t>Winking	961.0</a:t>
            </a:r>
            <a:endParaRPr/>
          </a:p>
          <a:p>
            <a:pPr indent="0" lvl="0" marL="0" rtl="0" algn="l">
              <a:spcBef>
                <a:spcPts val="0"/>
              </a:spcBef>
              <a:spcAft>
                <a:spcPts val="0"/>
              </a:spcAft>
              <a:buNone/>
            </a:pPr>
            <a:r>
              <a:rPr lang="en"/>
              <a:t>Blushing	932.0</a:t>
            </a:r>
            <a:endParaRPr/>
          </a:p>
          <a:p>
            <a:pPr indent="0" lvl="0" marL="0" rtl="0" algn="l">
              <a:spcBef>
                <a:spcPts val="0"/>
              </a:spcBef>
              <a:spcAft>
                <a:spcPts val="0"/>
              </a:spcAft>
              <a:buNone/>
            </a:pPr>
            <a:r>
              <a:rPr lang="en"/>
              <a:t>Normal	864.0</a:t>
            </a:r>
            <a:endParaRPr/>
          </a:p>
          <a:p>
            <a:pPr indent="0" lvl="0" marL="0" rtl="0" algn="l">
              <a:spcBef>
                <a:spcPts val="0"/>
              </a:spcBef>
              <a:spcAft>
                <a:spcPts val="0"/>
              </a:spcAft>
              <a:buNone/>
            </a:pPr>
            <a:r>
              <a:rPr lang="en"/>
              <a:t>Circle Glasses	768.0</a:t>
            </a:r>
            <a:endParaRPr/>
          </a:p>
          <a:p>
            <a:pPr indent="0" lvl="0" marL="0" rtl="0" algn="l">
              <a:spcBef>
                <a:spcPts val="0"/>
              </a:spcBef>
              <a:spcAft>
                <a:spcPts val="0"/>
              </a:spcAft>
              <a:buNone/>
            </a:pPr>
            <a:r>
              <a:rPr lang="en"/>
              <a:t>Cute	588.0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head traits</a:t>
            </a:r>
            <a:endParaRPr b="1"/>
          </a:p>
          <a:p>
            <a:pPr indent="0" lvl="0" marL="0" rtl="0" algn="l">
              <a:spcBef>
                <a:spcPts val="0"/>
              </a:spcBef>
              <a:spcAft>
                <a:spcPts val="0"/>
              </a:spcAft>
              <a:buNone/>
            </a:pPr>
            <a:r>
              <a:rPr lang="en"/>
              <a:t>Headband	357.0</a:t>
            </a:r>
            <a:endParaRPr/>
          </a:p>
          <a:p>
            <a:pPr indent="0" lvl="0" marL="0" rtl="0" algn="l">
              <a:spcBef>
                <a:spcPts val="0"/>
              </a:spcBef>
              <a:spcAft>
                <a:spcPts val="0"/>
              </a:spcAft>
              <a:buNone/>
            </a:pPr>
            <a:r>
              <a:rPr lang="en"/>
              <a:t>Flat Cap Blue	355.0</a:t>
            </a:r>
            <a:endParaRPr/>
          </a:p>
          <a:p>
            <a:pPr indent="0" lvl="0" marL="0" rtl="0" algn="l">
              <a:spcBef>
                <a:spcPts val="0"/>
              </a:spcBef>
              <a:spcAft>
                <a:spcPts val="0"/>
              </a:spcAft>
              <a:buNone/>
            </a:pPr>
            <a:r>
              <a:rPr lang="en"/>
              <a:t>Bucket Hat Green	349.0</a:t>
            </a:r>
            <a:endParaRPr/>
          </a:p>
          <a:p>
            <a:pPr indent="0" lvl="0" marL="0" rtl="0" algn="l">
              <a:spcBef>
                <a:spcPts val="0"/>
              </a:spcBef>
              <a:spcAft>
                <a:spcPts val="0"/>
              </a:spcAft>
              <a:buNone/>
            </a:pPr>
            <a:r>
              <a:rPr lang="en"/>
              <a:t>Backwards Hat Red	294.0</a:t>
            </a:r>
            <a:endParaRPr/>
          </a:p>
          <a:p>
            <a:pPr indent="0" lvl="0" marL="0" rtl="0" algn="l">
              <a:spcBef>
                <a:spcPts val="0"/>
              </a:spcBef>
              <a:spcAft>
                <a:spcPts val="0"/>
              </a:spcAft>
              <a:buNone/>
            </a:pPr>
            <a:r>
              <a:rPr lang="en"/>
              <a:t>Hat Blue	286.0</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f9056145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cf9056145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APIs fro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.gitignore the .env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Opensea APIs:</a:t>
            </a:r>
            <a:endParaRPr/>
          </a:p>
          <a:p>
            <a:pPr indent="0" lvl="0" marL="0" rtl="0" algn="l">
              <a:spcBef>
                <a:spcPts val="0"/>
              </a:spcBef>
              <a:spcAft>
                <a:spcPts val="0"/>
              </a:spcAft>
              <a:buNone/>
            </a:pPr>
            <a:r>
              <a:rPr lang="en"/>
              <a:t>1. traits (summary counts) for stat analysis</a:t>
            </a:r>
            <a:endParaRPr/>
          </a:p>
          <a:p>
            <a:pPr indent="0" lvl="0" marL="0" rtl="0" algn="l">
              <a:spcBef>
                <a:spcPts val="0"/>
              </a:spcBef>
              <a:spcAft>
                <a:spcPts val="0"/>
              </a:spcAft>
              <a:buNone/>
            </a:pPr>
            <a:r>
              <a:rPr lang="en"/>
              <a:t>2. events (sales of nfts)</a:t>
            </a:r>
            <a:endParaRPr/>
          </a:p>
          <a:p>
            <a:pPr indent="0" lvl="0" marL="0" rtl="0" algn="l">
              <a:spcBef>
                <a:spcPts val="0"/>
              </a:spcBef>
              <a:spcAft>
                <a:spcPts val="0"/>
              </a:spcAft>
              <a:buNone/>
            </a:pPr>
            <a:r>
              <a:rPr lang="en"/>
              <a:t>3. individual nft info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Dataframe Components:</a:t>
            </a:r>
            <a:endParaRPr/>
          </a:p>
          <a:p>
            <a:pPr indent="0" lvl="0" marL="0" rtl="0" algn="l">
              <a:spcBef>
                <a:spcPts val="0"/>
              </a:spcBef>
              <a:spcAft>
                <a:spcPts val="0"/>
              </a:spcAft>
              <a:buNone/>
            </a:pPr>
            <a:r>
              <a:rPr lang="en"/>
              <a:t>1. from events: nft token (nft.identifier), closing_date (for eth comparison), and payment.quantity (wei); pagination (50 per page)</a:t>
            </a:r>
            <a:endParaRPr/>
          </a:p>
          <a:p>
            <a:pPr indent="0" lvl="0" marL="0" rtl="0" algn="l">
              <a:spcBef>
                <a:spcPts val="0"/>
              </a:spcBef>
              <a:spcAft>
                <a:spcPts val="0"/>
              </a:spcAft>
              <a:buNone/>
            </a:pPr>
            <a:r>
              <a:rPr lang="en"/>
              <a:t>2. from individual nft info: the traits for each nft - looped function for each of the 50 sales sample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Adding ETH-USD info</a:t>
            </a:r>
            <a:endParaRPr/>
          </a:p>
          <a:p>
            <a:pPr indent="0" lvl="0" marL="0" rtl="0" algn="l">
              <a:spcBef>
                <a:spcPts val="0"/>
              </a:spcBef>
              <a:spcAft>
                <a:spcPts val="0"/>
              </a:spcAft>
              <a:buNone/>
            </a:pPr>
            <a:r>
              <a:rPr lang="en"/>
              <a:t>1. configuring datetime from unix</a:t>
            </a:r>
            <a:endParaRPr/>
          </a:p>
          <a:p>
            <a:pPr indent="0" lvl="0" marL="0" rtl="0" algn="l">
              <a:spcBef>
                <a:spcPts val="0"/>
              </a:spcBef>
              <a:spcAft>
                <a:spcPts val="0"/>
              </a:spcAft>
              <a:buNone/>
            </a:pPr>
            <a:r>
              <a:rPr lang="en"/>
              <a:t>2. converting eth to usd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To_csv</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a:t>
            </a:r>
            <a:r>
              <a:rPr lang="en"/>
              <a:t>e utilized OpenSea APIs to gather essential data for analysis. These APIs provided us with valuable insights through three main endpoints: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Firstly, the Traits endpoint gave us summary counts for traits, crucial for statistical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Secondly, the Events endpoint provided sales data, including NFT token details, closing dates for ETH comparison, and payment quantity in wei. We organized this data into manageable chunks, with 50 sales per page.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Lastly, the Individual NFT info endpoint enabled access to detailed NFT information, particularly focusing on traits. We efficiently gathered this data using a looped function for each of the 50 sampled sales.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enhance our analysis further, we integrated ETH-USD exchange rates into our dataset. This involved configuring datetime values from Unix timestamps and converting ETH values to USD, providing a comprehensive view of pricing trends.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After compiling and processing our data, we exported it to a CSV file for deeper analysis and visualization. This systematic approach ensured we had the necessary insights to make informed decisions throughout our project.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12b4b98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d12b4b98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include model type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TT Split info + reasoning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results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datavisualization</a:t>
            </a:r>
            <a:endParaRPr>
              <a:solidFill>
                <a:schemeClr val="dk1"/>
              </a:solidFill>
            </a:endParaRPr>
          </a:p>
          <a:p>
            <a:pPr indent="0" lvl="0" marL="0" rtl="0" algn="l">
              <a:spcBef>
                <a:spcPts val="0"/>
              </a:spcBef>
              <a:spcAft>
                <a:spcPts val="0"/>
              </a:spcAft>
              <a:buNone/>
            </a:pPr>
            <a:r>
              <a:rPr lang="en">
                <a:solidFill>
                  <a:schemeClr val="dk1"/>
                </a:solidFill>
              </a:rPr>
              <a:t>what is the y-hat?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purpose of this code is to calculate and display the evaluation metrics for a linear regression model. These metrics include the Mean Absolute Error (MAE), Mean Squared Error (MSE), Root Mean Squared Error (RMSE), and the R-squared (R²) Score. These metrics help in understanding the model's performance by measuring the difference between the actual and predicted values.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Mean Absolute Error (MAE): the measure of the average absolute errors between the true values and the predicted values. It tells you how close, on average, the predictions are to the true values. In this case, the MAE is approximately 22.34.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Mean Squared Error (MSE): The MSE is a measure of the average squared errors between the true values and the predicted values. It penalizes larger errors more heavily than smaller ones. In this case, the MSE is approximately 114213.79.</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Root Mean Squared Error (RMSE): The RMSE is the square root of the MSE. It provides an interpretable measure of the average magnitude of error in the same units as the target variable. In this case, the RMSE is approximately 337.96.</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R-squared (R²) Score: The R-squared score, also known as the coefficient of determination, measures the proportion of the variance in the dependent variable that is explained by the independent variables. It ranges from 0 to 1, with higher values indicating a better fit of the model to the data. In this case, the R² score is 1.0, which indicates a perfect fit of the model to the data.</a:t>
            </a:r>
            <a:endParaRPr>
              <a:solidFill>
                <a:schemeClr val="dk1"/>
              </a:solidFill>
            </a:endParaRPr>
          </a:p>
          <a:p>
            <a:pPr indent="0" lvl="0" marL="0" rtl="0" algn="l">
              <a:spcBef>
                <a:spcPts val="0"/>
              </a:spcBef>
              <a:spcAft>
                <a:spcPts val="0"/>
              </a:spcAft>
              <a:buNone/>
            </a:pPr>
            <a:r>
              <a:rPr lang="en">
                <a:solidFill>
                  <a:schemeClr val="dk1"/>
                </a:solidFill>
              </a:rPr>
              <a:t>Overall, these metrics provide insights into how well the linear regression model is performing in terms of prediction accuracy and model fit. A lower MAE, MSE, and RMSE, and a higher R² score indicate better performance of the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1c80ebb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1c80ebb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include model type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TT Split info + reasoning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results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datavisualization</a:t>
            </a:r>
            <a:endParaRPr>
              <a:solidFill>
                <a:schemeClr val="dk1"/>
              </a:solidFill>
            </a:endParaRPr>
          </a:p>
          <a:p>
            <a:pPr indent="0" lvl="0" marL="0" rtl="0" algn="l">
              <a:spcBef>
                <a:spcPts val="0"/>
              </a:spcBef>
              <a:spcAft>
                <a:spcPts val="0"/>
              </a:spcAft>
              <a:buNone/>
            </a:pPr>
            <a:r>
              <a:rPr lang="en">
                <a:solidFill>
                  <a:schemeClr val="dk1"/>
                </a:solidFill>
              </a:rPr>
              <a:t>what is the y-hat?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purpose of this code is to calculate and display the evaluation metrics for a linear regression model. These metrics include the Mean Absolute Error (MAE), Mean Squared Error (MSE), Root Mean Squared Error (RMSE), and the R-squared (R²) Score. These metrics help in understanding the model's performance by measuring the difference between the actual and predicted values.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Mean Absolute Error (MAE): the measure of the average absolute errors between the true values and the predicted values. It tells you how close, on average, the predictions are to the true values. In this case, the MAE is approximately 22.34.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Mean Squared Error (MSE): The MSE is a measure of the average squared errors between the true values and the predicted values. It penalizes larger errors more heavily than smaller ones. In this case, the MSE is approximately 114213.79.</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Root Mean Squared Error (RMSE): The RMSE is the square root of the MSE. It provides an interpretable measure of the average magnitude of error in the same units as the target variable. In this case, the RMSE is approximately 337.96.</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R-squared (R²) Score: The R-squared score, also known as the coefficient of determination, measures the proportion of the variance in the dependent variable that is explained by the independent variables. It ranges from 0 to 1, with higher values indicating a better fit of the model to the data. In this case, the R² score is 1.0, which indicates a perfect fit of the model to the data.</a:t>
            </a:r>
            <a:endParaRPr>
              <a:solidFill>
                <a:schemeClr val="dk1"/>
              </a:solidFill>
            </a:endParaRPr>
          </a:p>
          <a:p>
            <a:pPr indent="0" lvl="0" marL="0" rtl="0" algn="l">
              <a:spcBef>
                <a:spcPts val="0"/>
              </a:spcBef>
              <a:spcAft>
                <a:spcPts val="0"/>
              </a:spcAft>
              <a:buNone/>
            </a:pPr>
            <a:r>
              <a:rPr lang="en">
                <a:solidFill>
                  <a:schemeClr val="dk1"/>
                </a:solidFill>
              </a:rPr>
              <a:t>Overall, these metrics provide insights into how well the linear regression model is performing in terms of prediction accuracy and model fit. A lower MAE, MSE, and RMSE, and a higher R² score indicate better performance of the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4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11.gif"/><Relationship Id="rId6" Type="http://schemas.openxmlformats.org/officeDocument/2006/relationships/image" Target="../media/image12.gif"/><Relationship Id="rId7"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gif"/><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gif"/><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opensea.io/collection/pudgypenguins" TargetMode="External"/><Relationship Id="rId4" Type="http://schemas.openxmlformats.org/officeDocument/2006/relationships/hyperlink" Target="https://opensea.io/" TargetMode="External"/><Relationship Id="rId5"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opensea.io/collection/pudgypenguins" TargetMode="External"/><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gif"/><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gif"/><Relationship Id="rId4" Type="http://schemas.openxmlformats.org/officeDocument/2006/relationships/hyperlink" Target="https://docs.opensea.io/reference/api-overview" TargetMode="External"/><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gi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444950" y="616050"/>
            <a:ext cx="2853626" cy="2853626"/>
          </a:xfrm>
          <a:prstGeom prst="rect">
            <a:avLst/>
          </a:prstGeom>
          <a:noFill/>
          <a:ln>
            <a:noFill/>
          </a:ln>
        </p:spPr>
      </p:pic>
      <p:pic>
        <p:nvPicPr>
          <p:cNvPr id="55" name="Google Shape;55;p13"/>
          <p:cNvPicPr preferRelativeResize="0"/>
          <p:nvPr/>
        </p:nvPicPr>
        <p:blipFill rotWithShape="1">
          <a:blip r:embed="rId4">
            <a:alphaModFix/>
          </a:blip>
          <a:srcRect b="0" l="0" r="20248" t="0"/>
          <a:stretch/>
        </p:blipFill>
        <p:spPr>
          <a:xfrm>
            <a:off x="6069975" y="616075"/>
            <a:ext cx="2275826" cy="2853600"/>
          </a:xfrm>
          <a:prstGeom prst="rect">
            <a:avLst/>
          </a:prstGeom>
          <a:noFill/>
          <a:ln>
            <a:noFill/>
          </a:ln>
        </p:spPr>
      </p:pic>
      <p:pic>
        <p:nvPicPr>
          <p:cNvPr id="56" name="Google Shape;56;p13"/>
          <p:cNvPicPr preferRelativeResize="0"/>
          <p:nvPr/>
        </p:nvPicPr>
        <p:blipFill rotWithShape="1">
          <a:blip r:embed="rId5">
            <a:alphaModFix/>
          </a:blip>
          <a:srcRect b="3651" l="0" r="0" t="0"/>
          <a:stretch/>
        </p:blipFill>
        <p:spPr>
          <a:xfrm>
            <a:off x="376100" y="616050"/>
            <a:ext cx="3068850" cy="2956700"/>
          </a:xfrm>
          <a:prstGeom prst="rect">
            <a:avLst/>
          </a:prstGeom>
          <a:noFill/>
          <a:ln>
            <a:noFill/>
          </a:ln>
        </p:spPr>
      </p:pic>
      <p:sp>
        <p:nvSpPr>
          <p:cNvPr id="57" name="Google Shape;57;p13"/>
          <p:cNvSpPr txBox="1"/>
          <p:nvPr>
            <p:ph type="ctrTitle"/>
          </p:nvPr>
        </p:nvSpPr>
        <p:spPr>
          <a:xfrm>
            <a:off x="134200" y="-144275"/>
            <a:ext cx="8211600" cy="4069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1B1F23"/>
                </a:solidFill>
                <a:latin typeface="Zilla Slab Highlight"/>
                <a:ea typeface="Zilla Slab Highlight"/>
                <a:cs typeface="Zilla Slab Highlight"/>
                <a:sym typeface="Zilla Slab Highlight"/>
              </a:rPr>
              <a:t>NFTs</a:t>
            </a:r>
            <a:r>
              <a:rPr lang="en" sz="25000">
                <a:solidFill>
                  <a:srgbClr val="1B1F23"/>
                </a:solidFill>
                <a:latin typeface="Zilla Slab Highlight"/>
                <a:ea typeface="Zilla Slab Highlight"/>
                <a:cs typeface="Zilla Slab Highlight"/>
                <a:sym typeface="Zilla Slab Highlight"/>
              </a:rPr>
              <a:t> </a:t>
            </a:r>
            <a:endParaRPr sz="25000">
              <a:solidFill>
                <a:srgbClr val="1B1F23"/>
              </a:solidFill>
              <a:latin typeface="Zilla Slab Highlight"/>
              <a:ea typeface="Zilla Slab Highlight"/>
              <a:cs typeface="Zilla Slab Highlight"/>
              <a:sym typeface="Zilla Slab Highlight"/>
            </a:endParaRPr>
          </a:p>
        </p:txBody>
      </p:sp>
      <p:sp>
        <p:nvSpPr>
          <p:cNvPr id="58" name="Google Shape;58;p13"/>
          <p:cNvSpPr txBox="1"/>
          <p:nvPr>
            <p:ph idx="1" type="subTitle"/>
          </p:nvPr>
        </p:nvSpPr>
        <p:spPr>
          <a:xfrm>
            <a:off x="311700" y="3572750"/>
            <a:ext cx="8520600" cy="7926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1018"/>
              <a:buNone/>
            </a:pPr>
            <a:r>
              <a:rPr lang="en" sz="1500">
                <a:solidFill>
                  <a:srgbClr val="FDEBCB"/>
                </a:solidFill>
                <a:latin typeface="Zilla Slab"/>
                <a:ea typeface="Zilla Slab"/>
                <a:cs typeface="Zilla Slab"/>
                <a:sym typeface="Zilla Slab"/>
              </a:rPr>
              <a:t>Anvitha Chaluvadi, </a:t>
            </a:r>
            <a:r>
              <a:rPr lang="en" sz="1500">
                <a:solidFill>
                  <a:srgbClr val="FDEBCB"/>
                </a:solidFill>
                <a:latin typeface="Zilla Slab"/>
                <a:ea typeface="Zilla Slab"/>
                <a:cs typeface="Zilla Slab"/>
                <a:sym typeface="Zilla Slab"/>
              </a:rPr>
              <a:t>Jacqueline Raynolds, </a:t>
            </a:r>
            <a:r>
              <a:rPr lang="en" sz="1500">
                <a:solidFill>
                  <a:srgbClr val="FDEBCB"/>
                </a:solidFill>
                <a:latin typeface="Zilla Slab"/>
                <a:ea typeface="Zilla Slab"/>
                <a:cs typeface="Zilla Slab"/>
                <a:sym typeface="Zilla Slab"/>
              </a:rPr>
              <a:t>and </a:t>
            </a:r>
            <a:r>
              <a:rPr lang="en" sz="1500">
                <a:solidFill>
                  <a:srgbClr val="FDEBCB"/>
                </a:solidFill>
                <a:latin typeface="Zilla Slab"/>
                <a:ea typeface="Zilla Slab"/>
                <a:cs typeface="Zilla Slab"/>
                <a:sym typeface="Zilla Slab"/>
              </a:rPr>
              <a:t>Maria Notarianni</a:t>
            </a:r>
            <a:endParaRPr sz="2000">
              <a:solidFill>
                <a:srgbClr val="AF8F55"/>
              </a:solidFill>
              <a:latin typeface="Fraunces"/>
              <a:ea typeface="Fraunces"/>
              <a:cs typeface="Fraunces"/>
              <a:sym typeface="Fraunces"/>
            </a:endParaRPr>
          </a:p>
        </p:txBody>
      </p:sp>
      <p:sp>
        <p:nvSpPr>
          <p:cNvPr id="59" name="Google Shape;59;p13"/>
          <p:cNvSpPr txBox="1"/>
          <p:nvPr/>
        </p:nvSpPr>
        <p:spPr>
          <a:xfrm>
            <a:off x="252100" y="156150"/>
            <a:ext cx="7524000" cy="13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Zilla Slab"/>
                <a:ea typeface="Zilla Slab"/>
                <a:cs typeface="Zilla Slab"/>
                <a:sym typeface="Zilla Slab"/>
              </a:rPr>
              <a:t>PRICING</a:t>
            </a:r>
            <a:r>
              <a:rPr b="1" lang="en" sz="5000">
                <a:solidFill>
                  <a:srgbClr val="FDEBCB"/>
                </a:solidFill>
                <a:latin typeface="Zilla Slab"/>
                <a:ea typeface="Zilla Slab"/>
                <a:cs typeface="Zilla Slab"/>
                <a:sym typeface="Zilla Slab"/>
              </a:rPr>
              <a:t> </a:t>
            </a:r>
            <a:endParaRPr b="1" sz="5000">
              <a:solidFill>
                <a:srgbClr val="FDEBCB"/>
              </a:solidFill>
              <a:latin typeface="Zilla Slab"/>
              <a:ea typeface="Zilla Slab"/>
              <a:cs typeface="Zilla Slab"/>
              <a:sym typeface="Zilla Slab"/>
            </a:endParaRPr>
          </a:p>
        </p:txBody>
      </p:sp>
      <p:sp>
        <p:nvSpPr>
          <p:cNvPr id="60" name="Google Shape;60;p13"/>
          <p:cNvSpPr txBox="1"/>
          <p:nvPr/>
        </p:nvSpPr>
        <p:spPr>
          <a:xfrm>
            <a:off x="275900" y="2780150"/>
            <a:ext cx="70437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Zilla Slab"/>
                <a:ea typeface="Zilla Slab"/>
                <a:cs typeface="Zilla Slab"/>
                <a:sym typeface="Zilla Slab"/>
              </a:rPr>
              <a:t>USING APIs</a:t>
            </a:r>
            <a:endParaRPr b="1" sz="5000">
              <a:solidFill>
                <a:schemeClr val="lt1"/>
              </a:solidFill>
              <a:latin typeface="Zilla Slab"/>
              <a:ea typeface="Zilla Slab"/>
              <a:cs typeface="Zilla Slab"/>
              <a:sym typeface="Zilla Slab"/>
            </a:endParaRPr>
          </a:p>
        </p:txBody>
      </p:sp>
      <p:pic>
        <p:nvPicPr>
          <p:cNvPr id="61" name="Google Shape;61;p13"/>
          <p:cNvPicPr preferRelativeResize="0"/>
          <p:nvPr/>
        </p:nvPicPr>
        <p:blipFill>
          <a:blip r:embed="rId6">
            <a:alphaModFix/>
          </a:blip>
          <a:stretch>
            <a:fillRect/>
          </a:stretch>
        </p:blipFill>
        <p:spPr>
          <a:xfrm>
            <a:off x="7355400" y="0"/>
            <a:ext cx="1788601" cy="1788601"/>
          </a:xfrm>
          <a:prstGeom prst="rect">
            <a:avLst/>
          </a:prstGeom>
          <a:noFill/>
          <a:ln>
            <a:noFill/>
          </a:ln>
        </p:spPr>
      </p:pic>
      <p:pic>
        <p:nvPicPr>
          <p:cNvPr id="62" name="Google Shape;62;p13"/>
          <p:cNvPicPr preferRelativeResize="0"/>
          <p:nvPr/>
        </p:nvPicPr>
        <p:blipFill>
          <a:blip r:embed="rId7">
            <a:alphaModFix/>
          </a:blip>
          <a:stretch>
            <a:fillRect/>
          </a:stretch>
        </p:blipFill>
        <p:spPr>
          <a:xfrm>
            <a:off x="198475" y="3925225"/>
            <a:ext cx="1218275" cy="1218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53" name="Shape 153"/>
        <p:cNvGrpSpPr/>
        <p:nvPr/>
      </p:nvGrpSpPr>
      <p:grpSpPr>
        <a:xfrm>
          <a:off x="0" y="0"/>
          <a:ext cx="0" cy="0"/>
          <a:chOff x="0" y="0"/>
          <a:chExt cx="0" cy="0"/>
        </a:xfrm>
      </p:grpSpPr>
      <p:sp>
        <p:nvSpPr>
          <p:cNvPr id="154" name="Google Shape;154;p22"/>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RESULTS</a:t>
            </a:r>
            <a:endParaRPr b="1" sz="3000">
              <a:solidFill>
                <a:schemeClr val="lt1"/>
              </a:solidFill>
              <a:latin typeface="Zilla Slab"/>
              <a:ea typeface="Zilla Slab"/>
              <a:cs typeface="Zilla Slab"/>
              <a:sym typeface="Zilla Slab"/>
            </a:endParaRPr>
          </a:p>
        </p:txBody>
      </p:sp>
      <p:sp>
        <p:nvSpPr>
          <p:cNvPr id="155" name="Google Shape;155;p22"/>
          <p:cNvSpPr/>
          <p:nvPr/>
        </p:nvSpPr>
        <p:spPr>
          <a:xfrm flipH="1">
            <a:off x="8530500" y="4630800"/>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6" name="Google Shape;156;p22"/>
          <p:cNvPicPr preferRelativeResize="0"/>
          <p:nvPr/>
        </p:nvPicPr>
        <p:blipFill>
          <a:blip r:embed="rId3">
            <a:alphaModFix/>
          </a:blip>
          <a:stretch>
            <a:fillRect/>
          </a:stretch>
        </p:blipFill>
        <p:spPr>
          <a:xfrm>
            <a:off x="-635075" y="3221525"/>
            <a:ext cx="2114176" cy="2114176"/>
          </a:xfrm>
          <a:prstGeom prst="rect">
            <a:avLst/>
          </a:prstGeom>
          <a:noFill/>
          <a:ln>
            <a:noFill/>
          </a:ln>
        </p:spPr>
      </p:pic>
      <p:sp>
        <p:nvSpPr>
          <p:cNvPr id="157" name="Google Shape;157;p22"/>
          <p:cNvSpPr txBox="1"/>
          <p:nvPr/>
        </p:nvSpPr>
        <p:spPr>
          <a:xfrm>
            <a:off x="8530503" y="4630798"/>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sp>
        <p:nvSpPr>
          <p:cNvPr id="158" name="Google Shape;158;p22"/>
          <p:cNvSpPr txBox="1"/>
          <p:nvPr/>
        </p:nvSpPr>
        <p:spPr>
          <a:xfrm>
            <a:off x="3072000" y="6783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ECECEC"/>
                </a:solidFill>
                <a:highlight>
                  <a:schemeClr val="accent2"/>
                </a:highlight>
                <a:latin typeface="Zilla Slab SemiBold"/>
                <a:ea typeface="Zilla Slab SemiBold"/>
                <a:cs typeface="Zilla Slab SemiBold"/>
                <a:sym typeface="Zilla Slab SemiBold"/>
              </a:rPr>
              <a:t>Model Evaluation Metrics</a:t>
            </a:r>
            <a:endParaRPr sz="1700">
              <a:latin typeface="Zilla Slab SemiBold"/>
              <a:ea typeface="Zilla Slab SemiBold"/>
              <a:cs typeface="Zilla Slab SemiBold"/>
              <a:sym typeface="Zilla Slab SemiBold"/>
            </a:endParaRPr>
          </a:p>
        </p:txBody>
      </p:sp>
      <p:pic>
        <p:nvPicPr>
          <p:cNvPr id="159" name="Google Shape;159;p22"/>
          <p:cNvPicPr preferRelativeResize="0"/>
          <p:nvPr/>
        </p:nvPicPr>
        <p:blipFill>
          <a:blip r:embed="rId4">
            <a:alphaModFix/>
          </a:blip>
          <a:stretch>
            <a:fillRect/>
          </a:stretch>
        </p:blipFill>
        <p:spPr>
          <a:xfrm>
            <a:off x="978000" y="1734775"/>
            <a:ext cx="2909174" cy="2340774"/>
          </a:xfrm>
          <a:prstGeom prst="rect">
            <a:avLst/>
          </a:prstGeom>
          <a:noFill/>
          <a:ln>
            <a:noFill/>
          </a:ln>
        </p:spPr>
      </p:pic>
      <p:sp>
        <p:nvSpPr>
          <p:cNvPr id="160" name="Google Shape;160;p22"/>
          <p:cNvSpPr txBox="1"/>
          <p:nvPr/>
        </p:nvSpPr>
        <p:spPr>
          <a:xfrm>
            <a:off x="1117675" y="1198888"/>
            <a:ext cx="262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Training Dataset</a:t>
            </a:r>
            <a:endParaRPr sz="1800">
              <a:solidFill>
                <a:schemeClr val="lt1"/>
              </a:solidFill>
            </a:endParaRPr>
          </a:p>
        </p:txBody>
      </p:sp>
      <p:sp>
        <p:nvSpPr>
          <p:cNvPr id="161" name="Google Shape;161;p22"/>
          <p:cNvSpPr txBox="1"/>
          <p:nvPr/>
        </p:nvSpPr>
        <p:spPr>
          <a:xfrm>
            <a:off x="5595900" y="1273063"/>
            <a:ext cx="262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Training Dataset</a:t>
            </a:r>
            <a:endParaRPr sz="1800">
              <a:solidFill>
                <a:schemeClr val="lt1"/>
              </a:solidFill>
            </a:endParaRPr>
          </a:p>
        </p:txBody>
      </p:sp>
      <p:pic>
        <p:nvPicPr>
          <p:cNvPr id="162" name="Google Shape;162;p22"/>
          <p:cNvPicPr preferRelativeResize="0"/>
          <p:nvPr/>
        </p:nvPicPr>
        <p:blipFill>
          <a:blip r:embed="rId5">
            <a:alphaModFix/>
          </a:blip>
          <a:stretch>
            <a:fillRect/>
          </a:stretch>
        </p:blipFill>
        <p:spPr>
          <a:xfrm>
            <a:off x="5486550" y="1769572"/>
            <a:ext cx="3043951" cy="2381525"/>
          </a:xfrm>
          <a:prstGeom prst="rect">
            <a:avLst/>
          </a:prstGeom>
          <a:noFill/>
          <a:ln>
            <a:noFill/>
          </a:ln>
        </p:spPr>
      </p:pic>
      <p:pic>
        <p:nvPicPr>
          <p:cNvPr id="163" name="Google Shape;163;p22" title="File:029-sad-but-relieved-face.svg - Wikipedia"/>
          <p:cNvPicPr preferRelativeResize="0"/>
          <p:nvPr/>
        </p:nvPicPr>
        <p:blipFill>
          <a:blip r:embed="rId6">
            <a:alphaModFix/>
          </a:blip>
          <a:stretch>
            <a:fillRect/>
          </a:stretch>
        </p:blipFill>
        <p:spPr>
          <a:xfrm>
            <a:off x="5486550" y="3810400"/>
            <a:ext cx="1124700" cy="112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67" name="Shape 167"/>
        <p:cNvGrpSpPr/>
        <p:nvPr/>
      </p:nvGrpSpPr>
      <p:grpSpPr>
        <a:xfrm>
          <a:off x="0" y="0"/>
          <a:ext cx="0" cy="0"/>
          <a:chOff x="0" y="0"/>
          <a:chExt cx="0" cy="0"/>
        </a:xfrm>
      </p:grpSpPr>
      <p:sp>
        <p:nvSpPr>
          <p:cNvPr id="168" name="Google Shape;168;p23"/>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DISCUSSION and POSTMORTEM</a:t>
            </a:r>
            <a:endParaRPr b="1" sz="3000">
              <a:solidFill>
                <a:schemeClr val="lt1"/>
              </a:solidFill>
              <a:latin typeface="Zilla Slab"/>
              <a:ea typeface="Zilla Slab"/>
              <a:cs typeface="Zilla Slab"/>
              <a:sym typeface="Zilla Slab"/>
            </a:endParaRPr>
          </a:p>
        </p:txBody>
      </p:sp>
      <p:sp>
        <p:nvSpPr>
          <p:cNvPr id="169" name="Google Shape;169;p23"/>
          <p:cNvSpPr/>
          <p:nvPr/>
        </p:nvSpPr>
        <p:spPr>
          <a:xfrm flipH="1">
            <a:off x="8530500" y="4630800"/>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0" name="Google Shape;170;p23"/>
          <p:cNvPicPr preferRelativeResize="0"/>
          <p:nvPr/>
        </p:nvPicPr>
        <p:blipFill>
          <a:blip r:embed="rId3">
            <a:alphaModFix/>
          </a:blip>
          <a:stretch>
            <a:fillRect/>
          </a:stretch>
        </p:blipFill>
        <p:spPr>
          <a:xfrm flipH="1">
            <a:off x="0" y="3819475"/>
            <a:ext cx="1324025" cy="1324025"/>
          </a:xfrm>
          <a:prstGeom prst="rect">
            <a:avLst/>
          </a:prstGeom>
          <a:noFill/>
          <a:ln>
            <a:noFill/>
          </a:ln>
        </p:spPr>
      </p:pic>
      <p:sp>
        <p:nvSpPr>
          <p:cNvPr id="171" name="Google Shape;171;p23"/>
          <p:cNvSpPr txBox="1"/>
          <p:nvPr/>
        </p:nvSpPr>
        <p:spPr>
          <a:xfrm>
            <a:off x="8530503" y="4630798"/>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sp>
        <p:nvSpPr>
          <p:cNvPr id="172" name="Google Shape;172;p23"/>
          <p:cNvSpPr txBox="1"/>
          <p:nvPr/>
        </p:nvSpPr>
        <p:spPr>
          <a:xfrm>
            <a:off x="515800" y="842725"/>
            <a:ext cx="8325600" cy="37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0000"/>
                </a:solidFill>
              </a:rPr>
              <a:t>Why is the model garbage? Because there are too many features (300+) and limited elements in the dataset (&lt;1500). Ideally, there would be more elements and fewer features. (Sean says MUCH more.)</a:t>
            </a:r>
            <a:endParaRPr sz="1700">
              <a:solidFill>
                <a:srgbClr val="FF0000"/>
              </a:solidFill>
            </a:endParaRPr>
          </a:p>
          <a:p>
            <a:pPr indent="0" lvl="0" marL="0" rtl="0" algn="l">
              <a:spcBef>
                <a:spcPts val="0"/>
              </a:spcBef>
              <a:spcAft>
                <a:spcPts val="0"/>
              </a:spcAft>
              <a:buNone/>
            </a:pPr>
            <a:r>
              <a:t/>
            </a:r>
            <a:endParaRPr sz="1700">
              <a:solidFill>
                <a:srgbClr val="FF0000"/>
              </a:solidFill>
            </a:endParaRPr>
          </a:p>
          <a:p>
            <a:pPr indent="0" lvl="0" marL="0" rtl="0" algn="l">
              <a:spcBef>
                <a:spcPts val="0"/>
              </a:spcBef>
              <a:spcAft>
                <a:spcPts val="0"/>
              </a:spcAft>
              <a:buNone/>
            </a:pPr>
            <a:r>
              <a:rPr lang="en" sz="1700">
                <a:solidFill>
                  <a:schemeClr val="lt1"/>
                </a:solidFill>
              </a:rPr>
              <a:t>Future </a:t>
            </a:r>
            <a:r>
              <a:rPr lang="en" sz="1700">
                <a:solidFill>
                  <a:schemeClr val="lt1"/>
                </a:solidFill>
              </a:rPr>
              <a:t>avenues</a:t>
            </a:r>
            <a:r>
              <a:rPr lang="en" sz="1700">
                <a:solidFill>
                  <a:schemeClr val="lt1"/>
                </a:solidFill>
              </a:rPr>
              <a:t> for solving this problem!</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converting ETH-USD</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fixing API issues</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Isolating traits (maybe top 10 traits?)</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We attempted to address overfitting with PCA feature reduction, but the explained variance ratio was very low.</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We would pull more data to address LR overfitting, but without the ETH-USD conversion, it would impact outcomes related to big conversion fluctuations in the past year.</a:t>
            </a:r>
            <a:endParaRPr sz="1700">
              <a:solidFill>
                <a:schemeClr val="lt1"/>
              </a:solidFill>
            </a:endParaRPr>
          </a:p>
        </p:txBody>
      </p:sp>
      <p:pic>
        <p:nvPicPr>
          <p:cNvPr id="173" name="Google Shape;173;p23"/>
          <p:cNvPicPr preferRelativeResize="0"/>
          <p:nvPr/>
        </p:nvPicPr>
        <p:blipFill>
          <a:blip r:embed="rId4">
            <a:alphaModFix/>
          </a:blip>
          <a:stretch>
            <a:fillRect/>
          </a:stretch>
        </p:blipFill>
        <p:spPr>
          <a:xfrm>
            <a:off x="5556025" y="1556222"/>
            <a:ext cx="2798575" cy="124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77" name="Shape 177"/>
        <p:cNvGrpSpPr/>
        <p:nvPr/>
      </p:nvGrpSpPr>
      <p:grpSpPr>
        <a:xfrm>
          <a:off x="0" y="0"/>
          <a:ext cx="0" cy="0"/>
          <a:chOff x="0" y="0"/>
          <a:chExt cx="0" cy="0"/>
        </a:xfrm>
      </p:grpSpPr>
      <p:sp>
        <p:nvSpPr>
          <p:cNvPr id="178" name="Google Shape;178;p24"/>
          <p:cNvSpPr txBox="1"/>
          <p:nvPr/>
        </p:nvSpPr>
        <p:spPr>
          <a:xfrm>
            <a:off x="-43600" y="200940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Shout Outs!</a:t>
            </a:r>
            <a:endParaRPr b="1" sz="3000">
              <a:solidFill>
                <a:schemeClr val="lt1"/>
              </a:solidFill>
              <a:latin typeface="Zilla Slab"/>
              <a:ea typeface="Zilla Slab"/>
              <a:cs typeface="Zilla Slab"/>
              <a:sym typeface="Zilla Slab"/>
            </a:endParaRPr>
          </a:p>
        </p:txBody>
      </p:sp>
      <p:sp>
        <p:nvSpPr>
          <p:cNvPr id="179" name="Google Shape;179;p24"/>
          <p:cNvSpPr/>
          <p:nvPr/>
        </p:nvSpPr>
        <p:spPr>
          <a:xfrm>
            <a:off x="0" y="4630725"/>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4"/>
          <p:cNvSpPr txBox="1"/>
          <p:nvPr/>
        </p:nvSpPr>
        <p:spPr>
          <a:xfrm>
            <a:off x="0" y="4630725"/>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pic>
        <p:nvPicPr>
          <p:cNvPr id="181" name="Google Shape;181;p24"/>
          <p:cNvPicPr preferRelativeResize="0"/>
          <p:nvPr/>
        </p:nvPicPr>
        <p:blipFill>
          <a:blip r:embed="rId3">
            <a:alphaModFix/>
          </a:blip>
          <a:stretch>
            <a:fillRect/>
          </a:stretch>
        </p:blipFill>
        <p:spPr>
          <a:xfrm>
            <a:off x="7660350" y="3659850"/>
            <a:ext cx="1483650" cy="148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85" name="Shape 185"/>
        <p:cNvGrpSpPr/>
        <p:nvPr/>
      </p:nvGrpSpPr>
      <p:grpSpPr>
        <a:xfrm>
          <a:off x="0" y="0"/>
          <a:ext cx="0" cy="0"/>
          <a:chOff x="0" y="0"/>
          <a:chExt cx="0" cy="0"/>
        </a:xfrm>
      </p:grpSpPr>
      <p:sp>
        <p:nvSpPr>
          <p:cNvPr id="186" name="Google Shape;186;p25"/>
          <p:cNvSpPr txBox="1"/>
          <p:nvPr/>
        </p:nvSpPr>
        <p:spPr>
          <a:xfrm>
            <a:off x="0" y="200940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latin typeface="Zilla Slab"/>
                <a:ea typeface="Zilla Slab"/>
                <a:cs typeface="Zilla Slab"/>
                <a:sym typeface="Zilla Slab"/>
              </a:rPr>
              <a:t>QUESTIONS?</a:t>
            </a:r>
            <a:endParaRPr b="1" sz="5000">
              <a:solidFill>
                <a:schemeClr val="lt1"/>
              </a:solidFill>
              <a:latin typeface="Zilla Slab"/>
              <a:ea typeface="Zilla Slab"/>
              <a:cs typeface="Zilla Slab"/>
              <a:sym typeface="Zilla Slab"/>
            </a:endParaRPr>
          </a:p>
        </p:txBody>
      </p:sp>
      <p:pic>
        <p:nvPicPr>
          <p:cNvPr id="187" name="Google Shape;187;p25"/>
          <p:cNvPicPr preferRelativeResize="0"/>
          <p:nvPr/>
        </p:nvPicPr>
        <p:blipFill>
          <a:blip r:embed="rId3">
            <a:alphaModFix/>
          </a:blip>
          <a:stretch>
            <a:fillRect/>
          </a:stretch>
        </p:blipFill>
        <p:spPr>
          <a:xfrm>
            <a:off x="3780675" y="820225"/>
            <a:ext cx="1582650" cy="1582650"/>
          </a:xfrm>
          <a:prstGeom prst="rect">
            <a:avLst/>
          </a:prstGeom>
          <a:noFill/>
          <a:ln>
            <a:noFill/>
          </a:ln>
        </p:spPr>
      </p:pic>
      <p:sp>
        <p:nvSpPr>
          <p:cNvPr id="188" name="Google Shape;188;p25"/>
          <p:cNvSpPr/>
          <p:nvPr/>
        </p:nvSpPr>
        <p:spPr>
          <a:xfrm>
            <a:off x="0" y="4630725"/>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5"/>
          <p:cNvSpPr txBox="1"/>
          <p:nvPr/>
        </p:nvSpPr>
        <p:spPr>
          <a:xfrm>
            <a:off x="0" y="4630725"/>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3124800" y="1124700"/>
            <a:ext cx="2894400" cy="2894400"/>
          </a:xfrm>
          <a:prstGeom prst="flowChartAlternateProcess">
            <a:avLst/>
          </a:prstGeom>
          <a:noFill/>
          <a:ln>
            <a:noFill/>
          </a:ln>
        </p:spPr>
      </p:pic>
      <p:sp>
        <p:nvSpPr>
          <p:cNvPr id="68" name="Google Shape;68;p14"/>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WHY DO PEOPLE BUY NFTS</a:t>
            </a:r>
            <a:r>
              <a:rPr b="1" lang="en" sz="3000">
                <a:solidFill>
                  <a:srgbClr val="FDEBCB"/>
                </a:solidFill>
                <a:latin typeface="Zilla Slab"/>
                <a:ea typeface="Zilla Slab"/>
                <a:cs typeface="Zilla Slab"/>
                <a:sym typeface="Zilla Slab"/>
              </a:rPr>
              <a:t> </a:t>
            </a:r>
            <a:endParaRPr b="1" sz="3000">
              <a:solidFill>
                <a:srgbClr val="FDEBCB"/>
              </a:solidFill>
              <a:latin typeface="Zilla Slab"/>
              <a:ea typeface="Zilla Slab"/>
              <a:cs typeface="Zilla Slab"/>
              <a:sym typeface="Zilla Slab"/>
            </a:endParaRPr>
          </a:p>
        </p:txBody>
      </p:sp>
      <p:sp>
        <p:nvSpPr>
          <p:cNvPr id="69" name="Google Shape;69;p14"/>
          <p:cNvSpPr txBox="1"/>
          <p:nvPr/>
        </p:nvSpPr>
        <p:spPr>
          <a:xfrm>
            <a:off x="0" y="1124700"/>
            <a:ext cx="3124800" cy="2894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Collecting and Ownership</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Investment</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Supporting Artists and Creators</a:t>
            </a:r>
            <a:endParaRPr sz="1600">
              <a:solidFill>
                <a:schemeClr val="lt1"/>
              </a:solidFill>
              <a:latin typeface="Zilla Slab Light"/>
              <a:ea typeface="Zilla Slab Light"/>
              <a:cs typeface="Zilla Slab Light"/>
              <a:sym typeface="Zilla Slab Light"/>
            </a:endParaRPr>
          </a:p>
        </p:txBody>
      </p:sp>
      <p:sp>
        <p:nvSpPr>
          <p:cNvPr id="70" name="Google Shape;70;p14"/>
          <p:cNvSpPr txBox="1"/>
          <p:nvPr/>
        </p:nvSpPr>
        <p:spPr>
          <a:xfrm>
            <a:off x="6019200" y="1124550"/>
            <a:ext cx="3124800" cy="2894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Virtual Identity and Status</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Access to Exclusive Content or Experiences</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Speculation and Hype</a:t>
            </a:r>
            <a:endParaRPr sz="1900">
              <a:solidFill>
                <a:schemeClr val="dk2"/>
              </a:solidFill>
              <a:latin typeface="Zilla Slab Light"/>
              <a:ea typeface="Zilla Slab Light"/>
              <a:cs typeface="Zilla Slab Light"/>
              <a:sym typeface="Zilla Slab Light"/>
            </a:endParaRPr>
          </a:p>
        </p:txBody>
      </p:sp>
      <p:sp>
        <p:nvSpPr>
          <p:cNvPr id="71" name="Google Shape;71;p14"/>
          <p:cNvSpPr/>
          <p:nvPr/>
        </p:nvSpPr>
        <p:spPr>
          <a:xfrm>
            <a:off x="0" y="4630725"/>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4"/>
          <p:cNvSpPr txBox="1"/>
          <p:nvPr/>
        </p:nvSpPr>
        <p:spPr>
          <a:xfrm>
            <a:off x="0" y="4630725"/>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76" name="Shape 76"/>
        <p:cNvGrpSpPr/>
        <p:nvPr/>
      </p:nvGrpSpPr>
      <p:grpSpPr>
        <a:xfrm>
          <a:off x="0" y="0"/>
          <a:ext cx="0" cy="0"/>
          <a:chOff x="0" y="0"/>
          <a:chExt cx="0" cy="0"/>
        </a:xfrm>
      </p:grpSpPr>
      <p:sp>
        <p:nvSpPr>
          <p:cNvPr id="77" name="Google Shape;77;p15"/>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MOTIVATION &amp; SUMMARY</a:t>
            </a:r>
            <a:endParaRPr b="1" sz="3000">
              <a:solidFill>
                <a:schemeClr val="lt1"/>
              </a:solidFill>
              <a:latin typeface="Zilla Slab"/>
              <a:ea typeface="Zilla Slab"/>
              <a:cs typeface="Zilla Slab"/>
              <a:sym typeface="Zilla Slab"/>
            </a:endParaRPr>
          </a:p>
        </p:txBody>
      </p:sp>
      <p:sp>
        <p:nvSpPr>
          <p:cNvPr id="78" name="Google Shape;78;p15"/>
          <p:cNvSpPr txBox="1"/>
          <p:nvPr>
            <p:ph idx="1" type="body"/>
          </p:nvPr>
        </p:nvSpPr>
        <p:spPr>
          <a:xfrm>
            <a:off x="311700" y="1152475"/>
            <a:ext cx="7396200" cy="3780300"/>
          </a:xfrm>
          <a:prstGeom prst="rect">
            <a:avLst/>
          </a:prstGeom>
        </p:spPr>
        <p:txBody>
          <a:bodyPr anchorCtr="0" anchor="t" bIns="91425" lIns="91425" spcFirstLastPara="1" rIns="91425" wrap="square" tIns="91425">
            <a:normAutofit fontScale="85000"/>
          </a:bodyPr>
          <a:lstStyle/>
          <a:p>
            <a:pPr indent="-336550" lvl="0" marL="457200" rtl="0" algn="l">
              <a:lnSpc>
                <a:spcPct val="150000"/>
              </a:lnSpc>
              <a:spcBef>
                <a:spcPts val="0"/>
              </a:spcBef>
              <a:spcAft>
                <a:spcPts val="0"/>
              </a:spcAft>
              <a:buClr>
                <a:schemeClr val="lt1"/>
              </a:buClr>
              <a:buSzPct val="100000"/>
              <a:buFont typeface="Zilla Slab"/>
              <a:buChar char="●"/>
            </a:pPr>
            <a:r>
              <a:rPr lang="en" sz="2000">
                <a:solidFill>
                  <a:schemeClr val="lt1"/>
                </a:solidFill>
                <a:latin typeface="Zilla Slab SemiBold"/>
                <a:ea typeface="Zilla Slab SemiBold"/>
                <a:cs typeface="Zilla Slab SemiBold"/>
                <a:sym typeface="Zilla Slab SemiBold"/>
              </a:rPr>
              <a:t>Objective: </a:t>
            </a:r>
            <a:r>
              <a:rPr lang="en" sz="2000">
                <a:solidFill>
                  <a:schemeClr val="lt1"/>
                </a:solidFill>
                <a:latin typeface="Zilla Slab Light"/>
                <a:ea typeface="Zilla Slab Light"/>
                <a:cs typeface="Zilla Slab Light"/>
                <a:sym typeface="Zilla Slab Light"/>
              </a:rPr>
              <a:t>To assist new NFT buyers in understanding NFT pricing.</a:t>
            </a:r>
            <a:endParaRPr sz="2000">
              <a:solidFill>
                <a:schemeClr val="lt1"/>
              </a:solidFill>
              <a:latin typeface="Zilla Slab Light"/>
              <a:ea typeface="Zilla Slab Light"/>
              <a:cs typeface="Zilla Slab Light"/>
              <a:sym typeface="Zilla Slab Light"/>
            </a:endParaRPr>
          </a:p>
          <a:p>
            <a:pPr indent="-336550" lvl="0" marL="457200" rtl="0" algn="l">
              <a:lnSpc>
                <a:spcPct val="150000"/>
              </a:lnSpc>
              <a:spcBef>
                <a:spcPts val="0"/>
              </a:spcBef>
              <a:spcAft>
                <a:spcPts val="0"/>
              </a:spcAft>
              <a:buClr>
                <a:schemeClr val="lt1"/>
              </a:buClr>
              <a:buSzPct val="100000"/>
              <a:buFont typeface="Zilla Slab"/>
              <a:buChar char="●"/>
            </a:pPr>
            <a:r>
              <a:rPr lang="en" sz="2000">
                <a:solidFill>
                  <a:schemeClr val="lt1"/>
                </a:solidFill>
                <a:latin typeface="Zilla Slab SemiBold"/>
                <a:ea typeface="Zilla Slab SemiBold"/>
                <a:cs typeface="Zilla Slab SemiBold"/>
                <a:sym typeface="Zilla Slab SemiBold"/>
              </a:rPr>
              <a:t>Method:</a:t>
            </a:r>
            <a:r>
              <a:rPr lang="en" sz="2000">
                <a:solidFill>
                  <a:schemeClr val="lt1"/>
                </a:solidFill>
                <a:latin typeface="Zilla Slab"/>
                <a:ea typeface="Zilla Slab"/>
                <a:cs typeface="Zilla Slab"/>
                <a:sym typeface="Zilla Slab"/>
              </a:rPr>
              <a:t> </a:t>
            </a:r>
            <a:r>
              <a:rPr lang="en" sz="2000">
                <a:solidFill>
                  <a:schemeClr val="lt1"/>
                </a:solidFill>
                <a:latin typeface="Zilla Slab Light"/>
                <a:ea typeface="Zilla Slab Light"/>
                <a:cs typeface="Zilla Slab Light"/>
                <a:sym typeface="Zilla Slab Light"/>
              </a:rPr>
              <a:t>Utilizing a linear regression model, evaluating the predictive power of the Pudgy Penguin traits (features) .</a:t>
            </a:r>
            <a:endParaRPr sz="2000">
              <a:solidFill>
                <a:schemeClr val="lt1"/>
              </a:solidFill>
              <a:latin typeface="Zilla Slab Light"/>
              <a:ea typeface="Zilla Slab Light"/>
              <a:cs typeface="Zilla Slab Light"/>
              <a:sym typeface="Zilla Slab Light"/>
            </a:endParaRPr>
          </a:p>
          <a:p>
            <a:pPr indent="-336550" lvl="0" marL="457200" rtl="0" algn="l">
              <a:lnSpc>
                <a:spcPct val="150000"/>
              </a:lnSpc>
              <a:spcBef>
                <a:spcPts val="0"/>
              </a:spcBef>
              <a:spcAft>
                <a:spcPts val="0"/>
              </a:spcAft>
              <a:buClr>
                <a:schemeClr val="lt1"/>
              </a:buClr>
              <a:buSzPct val="100000"/>
              <a:buFont typeface="Zilla Slab"/>
              <a:buChar char="●"/>
            </a:pPr>
            <a:r>
              <a:rPr lang="en" sz="2000">
                <a:solidFill>
                  <a:schemeClr val="lt1"/>
                </a:solidFill>
                <a:latin typeface="Zilla Slab SemiBold"/>
                <a:ea typeface="Zilla Slab SemiBold"/>
                <a:cs typeface="Zilla Slab SemiBold"/>
                <a:sym typeface="Zilla Slab SemiBold"/>
              </a:rPr>
              <a:t>Data Source:</a:t>
            </a:r>
            <a:r>
              <a:rPr lang="en" sz="2000">
                <a:solidFill>
                  <a:schemeClr val="lt1"/>
                </a:solidFill>
                <a:latin typeface="Zilla Slab"/>
                <a:ea typeface="Zilla Slab"/>
                <a:cs typeface="Zilla Slab"/>
                <a:sym typeface="Zilla Slab"/>
              </a:rPr>
              <a:t> </a:t>
            </a:r>
            <a:r>
              <a:rPr lang="en" sz="2000">
                <a:solidFill>
                  <a:schemeClr val="lt1"/>
                </a:solidFill>
                <a:latin typeface="Zilla Slab Light"/>
                <a:ea typeface="Zilla Slab Light"/>
                <a:cs typeface="Zilla Slab Light"/>
                <a:sym typeface="Zilla Slab Light"/>
              </a:rPr>
              <a:t>API data from the </a:t>
            </a:r>
            <a:r>
              <a:rPr lang="en" sz="2000">
                <a:solidFill>
                  <a:schemeClr val="lt1"/>
                </a:solidFill>
                <a:uFill>
                  <a:noFill/>
                </a:uFill>
                <a:latin typeface="Zilla Slab Light"/>
                <a:ea typeface="Zilla Slab Light"/>
                <a:cs typeface="Zilla Slab Light"/>
                <a:sym typeface="Zilla Slab Light"/>
                <a:hlinkClick r:id="rId3">
                  <a:extLst>
                    <a:ext uri="{A12FA001-AC4F-418D-AE19-62706E023703}">
                      <ahyp:hlinkClr val="tx"/>
                    </a:ext>
                  </a:extLst>
                </a:hlinkClick>
              </a:rPr>
              <a:t>Pudgy Penguins collection</a:t>
            </a:r>
            <a:r>
              <a:rPr lang="en" sz="2000">
                <a:solidFill>
                  <a:schemeClr val="lt1"/>
                </a:solidFill>
                <a:latin typeface="Zilla Slab Light"/>
                <a:ea typeface="Zilla Slab Light"/>
                <a:cs typeface="Zilla Slab Light"/>
                <a:sym typeface="Zilla Slab Light"/>
              </a:rPr>
              <a:t> on </a:t>
            </a:r>
            <a:r>
              <a:rPr lang="en" sz="2000">
                <a:solidFill>
                  <a:schemeClr val="lt1"/>
                </a:solidFill>
                <a:uFill>
                  <a:noFill/>
                </a:uFill>
                <a:latin typeface="Zilla Slab Light"/>
                <a:ea typeface="Zilla Slab Light"/>
                <a:cs typeface="Zilla Slab Light"/>
                <a:sym typeface="Zilla Slab Light"/>
                <a:hlinkClick r:id="rId4">
                  <a:extLst>
                    <a:ext uri="{A12FA001-AC4F-418D-AE19-62706E023703}">
                      <ahyp:hlinkClr val="tx"/>
                    </a:ext>
                  </a:extLst>
                </a:hlinkClick>
              </a:rPr>
              <a:t>OpenSea</a:t>
            </a:r>
            <a:r>
              <a:rPr lang="en" sz="2000">
                <a:solidFill>
                  <a:schemeClr val="lt1"/>
                </a:solidFill>
                <a:latin typeface="Zilla Slab Light"/>
                <a:ea typeface="Zilla Slab Light"/>
                <a:cs typeface="Zilla Slab Light"/>
                <a:sym typeface="Zilla Slab Light"/>
              </a:rPr>
              <a:t>.</a:t>
            </a:r>
            <a:endParaRPr sz="2000">
              <a:solidFill>
                <a:schemeClr val="lt1"/>
              </a:solidFill>
              <a:latin typeface="Zilla Slab Light"/>
              <a:ea typeface="Zilla Slab Light"/>
              <a:cs typeface="Zilla Slab Light"/>
              <a:sym typeface="Zilla Slab Light"/>
            </a:endParaRPr>
          </a:p>
          <a:p>
            <a:pPr indent="-336550" lvl="0" marL="457200" rtl="0" algn="l">
              <a:lnSpc>
                <a:spcPct val="150000"/>
              </a:lnSpc>
              <a:spcBef>
                <a:spcPts val="0"/>
              </a:spcBef>
              <a:spcAft>
                <a:spcPts val="0"/>
              </a:spcAft>
              <a:buClr>
                <a:schemeClr val="lt1"/>
              </a:buClr>
              <a:buSzPct val="100000"/>
              <a:buFont typeface="Zilla Slab"/>
              <a:buChar char="●"/>
            </a:pPr>
            <a:r>
              <a:rPr lang="en" sz="2000">
                <a:solidFill>
                  <a:schemeClr val="lt1"/>
                </a:solidFill>
                <a:latin typeface="Zilla Slab SemiBold"/>
                <a:ea typeface="Zilla Slab SemiBold"/>
                <a:cs typeface="Zilla Slab SemiBold"/>
                <a:sym typeface="Zilla Slab SemiBold"/>
              </a:rPr>
              <a:t>Flexibility:</a:t>
            </a:r>
            <a:r>
              <a:rPr lang="en" sz="2000">
                <a:solidFill>
                  <a:schemeClr val="lt1"/>
                </a:solidFill>
                <a:latin typeface="Zilla Slab"/>
                <a:ea typeface="Zilla Slab"/>
                <a:cs typeface="Zilla Slab"/>
                <a:sym typeface="Zilla Slab"/>
              </a:rPr>
              <a:t> </a:t>
            </a:r>
            <a:r>
              <a:rPr lang="en" sz="2000">
                <a:solidFill>
                  <a:schemeClr val="lt1"/>
                </a:solidFill>
                <a:latin typeface="Zilla Slab Light"/>
                <a:ea typeface="Zilla Slab Light"/>
                <a:cs typeface="Zilla Slab Light"/>
                <a:sym typeface="Zilla Slab Light"/>
              </a:rPr>
              <a:t>The project could be adapted for other NFT collections.</a:t>
            </a:r>
            <a:endParaRPr sz="2000">
              <a:solidFill>
                <a:schemeClr val="lt1"/>
              </a:solidFill>
              <a:latin typeface="Zilla Slab Light"/>
              <a:ea typeface="Zilla Slab Light"/>
              <a:cs typeface="Zilla Slab Light"/>
              <a:sym typeface="Zilla Slab Light"/>
            </a:endParaRPr>
          </a:p>
          <a:p>
            <a:pPr indent="0" lvl="0" marL="0" rtl="0" algn="l">
              <a:lnSpc>
                <a:spcPct val="150000"/>
              </a:lnSpc>
              <a:spcBef>
                <a:spcPts val="1200"/>
              </a:spcBef>
              <a:spcAft>
                <a:spcPts val="0"/>
              </a:spcAft>
              <a:buNone/>
            </a:pPr>
            <a:r>
              <a:rPr lang="en" sz="2000">
                <a:solidFill>
                  <a:srgbClr val="FF0000"/>
                </a:solidFill>
                <a:latin typeface="Zilla Slab Light"/>
                <a:ea typeface="Zilla Slab Light"/>
                <a:cs typeface="Zilla Slab Light"/>
                <a:sym typeface="Zilla Slab Light"/>
              </a:rPr>
              <a:t>PM Comment: Reduce features to improve model predictive power! The scope of the data was too broad.</a:t>
            </a:r>
            <a:endParaRPr sz="2000">
              <a:solidFill>
                <a:srgbClr val="FF0000"/>
              </a:solidFill>
              <a:latin typeface="Zilla Slab Light"/>
              <a:ea typeface="Zilla Slab Light"/>
              <a:cs typeface="Zilla Slab Light"/>
              <a:sym typeface="Zilla Slab Light"/>
            </a:endParaRPr>
          </a:p>
          <a:p>
            <a:pPr indent="0" lvl="0" marL="0" rtl="0" algn="l">
              <a:spcBef>
                <a:spcPts val="1200"/>
              </a:spcBef>
              <a:spcAft>
                <a:spcPts val="1200"/>
              </a:spcAft>
              <a:buClr>
                <a:schemeClr val="dk1"/>
              </a:buClr>
              <a:buSzPct val="61111"/>
              <a:buFont typeface="Arial"/>
              <a:buNone/>
            </a:pPr>
            <a:r>
              <a:t/>
            </a:r>
            <a:endParaRPr>
              <a:solidFill>
                <a:schemeClr val="lt1"/>
              </a:solidFill>
              <a:latin typeface="Zilla Slab"/>
              <a:ea typeface="Zilla Slab"/>
              <a:cs typeface="Zilla Slab"/>
              <a:sym typeface="Zilla Slab"/>
            </a:endParaRPr>
          </a:p>
        </p:txBody>
      </p:sp>
      <p:sp>
        <p:nvSpPr>
          <p:cNvPr id="79" name="Google Shape;79;p15"/>
          <p:cNvSpPr/>
          <p:nvPr/>
        </p:nvSpPr>
        <p:spPr>
          <a:xfrm>
            <a:off x="0" y="4630725"/>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 name="Google Shape;80;p15"/>
          <p:cNvPicPr preferRelativeResize="0"/>
          <p:nvPr/>
        </p:nvPicPr>
        <p:blipFill>
          <a:blip r:embed="rId5">
            <a:alphaModFix/>
          </a:blip>
          <a:stretch>
            <a:fillRect/>
          </a:stretch>
        </p:blipFill>
        <p:spPr>
          <a:xfrm>
            <a:off x="7289000" y="3399225"/>
            <a:ext cx="1744276" cy="1744274"/>
          </a:xfrm>
          <a:prstGeom prst="rect">
            <a:avLst/>
          </a:prstGeom>
          <a:noFill/>
          <a:ln>
            <a:noFill/>
          </a:ln>
        </p:spPr>
      </p:pic>
      <p:sp>
        <p:nvSpPr>
          <p:cNvPr id="81" name="Google Shape;81;p15"/>
          <p:cNvSpPr txBox="1"/>
          <p:nvPr/>
        </p:nvSpPr>
        <p:spPr>
          <a:xfrm>
            <a:off x="0" y="4630725"/>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85" name="Shape 85"/>
        <p:cNvGrpSpPr/>
        <p:nvPr/>
      </p:nvGrpSpPr>
      <p:grpSpPr>
        <a:xfrm>
          <a:off x="0" y="0"/>
          <a:ext cx="0" cy="0"/>
          <a:chOff x="0" y="0"/>
          <a:chExt cx="0" cy="0"/>
        </a:xfrm>
      </p:grpSpPr>
      <p:sp>
        <p:nvSpPr>
          <p:cNvPr id="86" name="Google Shape;86;p16"/>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uFill>
                  <a:noFill/>
                </a:uFill>
                <a:latin typeface="Zilla Slab"/>
                <a:ea typeface="Zilla Slab"/>
                <a:cs typeface="Zilla Slab"/>
                <a:sym typeface="Zilla Slab"/>
                <a:hlinkClick r:id="rId3">
                  <a:extLst>
                    <a:ext uri="{A12FA001-AC4F-418D-AE19-62706E023703}">
                      <ahyp:hlinkClr val="tx"/>
                    </a:ext>
                  </a:extLst>
                </a:hlinkClick>
              </a:rPr>
              <a:t>PUDGY PENGUINS</a:t>
            </a:r>
            <a:endParaRPr b="1" sz="3000">
              <a:solidFill>
                <a:schemeClr val="lt1"/>
              </a:solidFill>
              <a:latin typeface="Zilla Slab"/>
              <a:ea typeface="Zilla Slab"/>
              <a:cs typeface="Zilla Slab"/>
              <a:sym typeface="Zilla Slab"/>
            </a:endParaRPr>
          </a:p>
        </p:txBody>
      </p:sp>
      <p:pic>
        <p:nvPicPr>
          <p:cNvPr id="87" name="Google Shape;87;p16"/>
          <p:cNvPicPr preferRelativeResize="0"/>
          <p:nvPr/>
        </p:nvPicPr>
        <p:blipFill rotWithShape="1">
          <a:blip r:embed="rId4">
            <a:alphaModFix/>
          </a:blip>
          <a:srcRect b="47211" l="21305" r="2822" t="21635"/>
          <a:stretch/>
        </p:blipFill>
        <p:spPr>
          <a:xfrm>
            <a:off x="968700" y="969150"/>
            <a:ext cx="7240500" cy="1857600"/>
          </a:xfrm>
          <a:prstGeom prst="rect">
            <a:avLst/>
          </a:prstGeom>
          <a:noFill/>
          <a:ln>
            <a:noFill/>
          </a:ln>
        </p:spPr>
      </p:pic>
      <p:sp>
        <p:nvSpPr>
          <p:cNvPr id="88" name="Google Shape;88;p16"/>
          <p:cNvSpPr txBox="1"/>
          <p:nvPr/>
        </p:nvSpPr>
        <p:spPr>
          <a:xfrm>
            <a:off x="2337850" y="2655950"/>
            <a:ext cx="5871300" cy="25044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Clr>
                <a:schemeClr val="lt1"/>
              </a:buClr>
              <a:buSzPts val="1800"/>
              <a:buFont typeface="Zilla Slab"/>
              <a:buChar char="●"/>
            </a:pPr>
            <a:r>
              <a:rPr lang="en" sz="1800">
                <a:solidFill>
                  <a:schemeClr val="lt1"/>
                </a:solidFill>
                <a:latin typeface="Zilla Slab SemiBold"/>
                <a:ea typeface="Zilla Slab SemiBold"/>
                <a:cs typeface="Zilla Slab SemiBold"/>
                <a:sym typeface="Zilla Slab SemiBold"/>
              </a:rPr>
              <a:t>Collection: </a:t>
            </a:r>
            <a:r>
              <a:rPr lang="en" sz="1800">
                <a:solidFill>
                  <a:schemeClr val="lt1"/>
                </a:solidFill>
                <a:latin typeface="Zilla Slab Light"/>
                <a:ea typeface="Zilla Slab Light"/>
                <a:cs typeface="Zilla Slab Light"/>
                <a:sym typeface="Zilla Slab Light"/>
              </a:rPr>
              <a:t>Pudgy Penguins</a:t>
            </a:r>
            <a:endParaRPr sz="1800">
              <a:solidFill>
                <a:schemeClr val="lt1"/>
              </a:solidFill>
              <a:latin typeface="Zilla Slab Light"/>
              <a:ea typeface="Zilla Slab Light"/>
              <a:cs typeface="Zilla Slab Light"/>
              <a:sym typeface="Zilla Slab Light"/>
            </a:endParaRPr>
          </a:p>
          <a:p>
            <a:pPr indent="-342900" lvl="0" marL="457200" rtl="0" algn="just">
              <a:lnSpc>
                <a:spcPct val="115000"/>
              </a:lnSpc>
              <a:spcBef>
                <a:spcPts val="0"/>
              </a:spcBef>
              <a:spcAft>
                <a:spcPts val="0"/>
              </a:spcAft>
              <a:buClr>
                <a:schemeClr val="lt1"/>
              </a:buClr>
              <a:buSzPts val="1800"/>
              <a:buFont typeface="Zilla Slab"/>
              <a:buChar char="●"/>
            </a:pPr>
            <a:r>
              <a:rPr lang="en" sz="1800">
                <a:solidFill>
                  <a:schemeClr val="lt1"/>
                </a:solidFill>
                <a:latin typeface="Zilla Slab SemiBold"/>
                <a:ea typeface="Zilla Slab SemiBold"/>
                <a:cs typeface="Zilla Slab SemiBold"/>
                <a:sym typeface="Zilla Slab SemiBold"/>
              </a:rPr>
              <a:t>Number: </a:t>
            </a:r>
            <a:r>
              <a:rPr lang="en" sz="1800">
                <a:solidFill>
                  <a:schemeClr val="lt1"/>
                </a:solidFill>
                <a:latin typeface="Zilla Slab Light"/>
                <a:ea typeface="Zilla Slab Light"/>
                <a:cs typeface="Zilla Slab Light"/>
                <a:sym typeface="Zilla Slab Light"/>
              </a:rPr>
              <a:t>8,888 distinct NFTs</a:t>
            </a:r>
            <a:endParaRPr sz="1800">
              <a:solidFill>
                <a:schemeClr val="lt1"/>
              </a:solidFill>
              <a:latin typeface="Zilla Slab Light"/>
              <a:ea typeface="Zilla Slab Light"/>
              <a:cs typeface="Zilla Slab Light"/>
              <a:sym typeface="Zilla Slab Light"/>
            </a:endParaRPr>
          </a:p>
          <a:p>
            <a:pPr indent="-342900" lvl="0" marL="457200" rtl="0" algn="just">
              <a:lnSpc>
                <a:spcPct val="115000"/>
              </a:lnSpc>
              <a:spcBef>
                <a:spcPts val="0"/>
              </a:spcBef>
              <a:spcAft>
                <a:spcPts val="0"/>
              </a:spcAft>
              <a:buClr>
                <a:schemeClr val="lt1"/>
              </a:buClr>
              <a:buSzPts val="1800"/>
              <a:buFont typeface="Zilla Slab"/>
              <a:buChar char="●"/>
            </a:pPr>
            <a:r>
              <a:rPr lang="en" sz="1800">
                <a:solidFill>
                  <a:schemeClr val="lt1"/>
                </a:solidFill>
                <a:latin typeface="Zilla Slab SemiBold"/>
                <a:ea typeface="Zilla Slab SemiBold"/>
                <a:cs typeface="Zilla Slab SemiBold"/>
                <a:sym typeface="Zilla Slab SemiBold"/>
              </a:rPr>
              <a:t>Purpose: </a:t>
            </a:r>
            <a:r>
              <a:rPr lang="en" sz="1800">
                <a:solidFill>
                  <a:schemeClr val="lt1"/>
                </a:solidFill>
                <a:latin typeface="Zilla Slab Light"/>
                <a:ea typeface="Zilla Slab Light"/>
                <a:cs typeface="Zilla Slab Light"/>
                <a:sym typeface="Zilla Slab Light"/>
              </a:rPr>
              <a:t>Driving Web3 innovation</a:t>
            </a:r>
            <a:endParaRPr sz="1800">
              <a:solidFill>
                <a:schemeClr val="lt1"/>
              </a:solidFill>
              <a:latin typeface="Zilla Slab Light"/>
              <a:ea typeface="Zilla Slab Light"/>
              <a:cs typeface="Zilla Slab Light"/>
              <a:sym typeface="Zilla Slab Light"/>
            </a:endParaRPr>
          </a:p>
          <a:p>
            <a:pPr indent="-342900" lvl="0" marL="457200" rtl="0" algn="just">
              <a:lnSpc>
                <a:spcPct val="115000"/>
              </a:lnSpc>
              <a:spcBef>
                <a:spcPts val="0"/>
              </a:spcBef>
              <a:spcAft>
                <a:spcPts val="0"/>
              </a:spcAft>
              <a:buClr>
                <a:schemeClr val="lt1"/>
              </a:buClr>
              <a:buSzPts val="1800"/>
              <a:buFont typeface="Zilla Slab"/>
              <a:buChar char="●"/>
            </a:pPr>
            <a:r>
              <a:rPr lang="en" sz="1800">
                <a:solidFill>
                  <a:schemeClr val="lt1"/>
                </a:solidFill>
                <a:latin typeface="Zilla Slab SemiBold"/>
                <a:ea typeface="Zilla Slab SemiBold"/>
                <a:cs typeface="Zilla Slab SemiBold"/>
                <a:sym typeface="Zilla Slab SemiBold"/>
              </a:rPr>
              <a:t>Values: </a:t>
            </a:r>
            <a:r>
              <a:rPr lang="en" sz="1800">
                <a:solidFill>
                  <a:schemeClr val="lt1"/>
                </a:solidFill>
                <a:latin typeface="Zilla Slab Light"/>
                <a:ea typeface="Zilla Slab Light"/>
                <a:cs typeface="Zilla Slab Light"/>
                <a:sym typeface="Zilla Slab Light"/>
              </a:rPr>
              <a:t>Representing love, empathy, and positivity</a:t>
            </a:r>
            <a:endParaRPr sz="1800">
              <a:solidFill>
                <a:schemeClr val="lt1"/>
              </a:solidFill>
              <a:latin typeface="Zilla Slab Light"/>
              <a:ea typeface="Zilla Slab Light"/>
              <a:cs typeface="Zilla Slab Light"/>
              <a:sym typeface="Zilla Slab Light"/>
            </a:endParaRPr>
          </a:p>
          <a:p>
            <a:pPr indent="-342900" lvl="0" marL="457200" rtl="0" algn="just">
              <a:lnSpc>
                <a:spcPct val="115000"/>
              </a:lnSpc>
              <a:spcBef>
                <a:spcPts val="0"/>
              </a:spcBef>
              <a:spcAft>
                <a:spcPts val="0"/>
              </a:spcAft>
              <a:buClr>
                <a:schemeClr val="lt1"/>
              </a:buClr>
              <a:buSzPts val="1800"/>
              <a:buFont typeface="Zilla Slab"/>
              <a:buChar char="●"/>
            </a:pPr>
            <a:r>
              <a:rPr lang="en" sz="1800">
                <a:solidFill>
                  <a:schemeClr val="lt1"/>
                </a:solidFill>
                <a:latin typeface="Zilla Slab SemiBold"/>
                <a:ea typeface="Zilla Slab SemiBold"/>
                <a:cs typeface="Zilla Slab SemiBold"/>
                <a:sym typeface="Zilla Slab SemiBold"/>
              </a:rPr>
              <a:t>Benefits:</a:t>
            </a:r>
            <a:r>
              <a:rPr lang="en" sz="1800">
                <a:solidFill>
                  <a:schemeClr val="lt1"/>
                </a:solidFill>
                <a:latin typeface="Zilla Slab"/>
                <a:ea typeface="Zilla Slab"/>
                <a:cs typeface="Zilla Slab"/>
                <a:sym typeface="Zilla Slab"/>
              </a:rPr>
              <a:t> </a:t>
            </a:r>
            <a:r>
              <a:rPr lang="en" sz="1800">
                <a:solidFill>
                  <a:schemeClr val="lt1"/>
                </a:solidFill>
                <a:latin typeface="Zilla Slab Light"/>
                <a:ea typeface="Zilla Slab Light"/>
                <a:cs typeface="Zilla Slab Light"/>
                <a:sym typeface="Zilla Slab Light"/>
              </a:rPr>
              <a:t>Exclusive access to events and experiences for owners</a:t>
            </a:r>
            <a:endParaRPr sz="1800">
              <a:solidFill>
                <a:schemeClr val="lt1"/>
              </a:solidFill>
              <a:latin typeface="Zilla Slab Light"/>
              <a:ea typeface="Zilla Slab Light"/>
              <a:cs typeface="Zilla Slab Light"/>
              <a:sym typeface="Zilla Slab Light"/>
            </a:endParaRPr>
          </a:p>
        </p:txBody>
      </p:sp>
      <p:pic>
        <p:nvPicPr>
          <p:cNvPr id="89" name="Google Shape;89;p16"/>
          <p:cNvPicPr preferRelativeResize="0"/>
          <p:nvPr/>
        </p:nvPicPr>
        <p:blipFill rotWithShape="1">
          <a:blip r:embed="rId4">
            <a:alphaModFix/>
          </a:blip>
          <a:srcRect b="16590" l="21431" r="2890" t="52346"/>
          <a:stretch/>
        </p:blipFill>
        <p:spPr>
          <a:xfrm>
            <a:off x="968700" y="969150"/>
            <a:ext cx="7240474" cy="1857600"/>
          </a:xfrm>
          <a:prstGeom prst="rect">
            <a:avLst/>
          </a:prstGeom>
          <a:noFill/>
          <a:ln>
            <a:noFill/>
          </a:ln>
        </p:spPr>
      </p:pic>
      <p:pic>
        <p:nvPicPr>
          <p:cNvPr id="90" name="Google Shape;90;p16"/>
          <p:cNvPicPr preferRelativeResize="0"/>
          <p:nvPr/>
        </p:nvPicPr>
        <p:blipFill rotWithShape="1">
          <a:blip r:embed="rId5">
            <a:alphaModFix/>
          </a:blip>
          <a:srcRect b="49415" l="21542" r="3162" t="19676"/>
          <a:stretch/>
        </p:blipFill>
        <p:spPr>
          <a:xfrm>
            <a:off x="968700" y="969150"/>
            <a:ext cx="7240474" cy="1857600"/>
          </a:xfrm>
          <a:prstGeom prst="rect">
            <a:avLst/>
          </a:prstGeom>
          <a:noFill/>
          <a:ln>
            <a:noFill/>
          </a:ln>
        </p:spPr>
      </p:pic>
      <p:pic>
        <p:nvPicPr>
          <p:cNvPr id="91" name="Google Shape;91;p16"/>
          <p:cNvPicPr preferRelativeResize="0"/>
          <p:nvPr/>
        </p:nvPicPr>
        <p:blipFill rotWithShape="1">
          <a:blip r:embed="rId5">
            <a:alphaModFix/>
          </a:blip>
          <a:srcRect b="18793" l="21541" r="3061" t="50250"/>
          <a:stretch/>
        </p:blipFill>
        <p:spPr>
          <a:xfrm>
            <a:off x="968700" y="969150"/>
            <a:ext cx="7240474" cy="1857600"/>
          </a:xfrm>
          <a:prstGeom prst="rect">
            <a:avLst/>
          </a:prstGeom>
          <a:noFill/>
          <a:ln>
            <a:noFill/>
          </a:ln>
        </p:spPr>
      </p:pic>
      <p:sp>
        <p:nvSpPr>
          <p:cNvPr id="92" name="Google Shape;92;p16"/>
          <p:cNvSpPr/>
          <p:nvPr/>
        </p:nvSpPr>
        <p:spPr>
          <a:xfrm>
            <a:off x="0" y="4630725"/>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6"/>
          <p:cNvSpPr txBox="1"/>
          <p:nvPr/>
        </p:nvSpPr>
        <p:spPr>
          <a:xfrm>
            <a:off x="0" y="4630725"/>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pic>
        <p:nvPicPr>
          <p:cNvPr id="94" name="Google Shape;94;p16"/>
          <p:cNvPicPr preferRelativeResize="0"/>
          <p:nvPr/>
        </p:nvPicPr>
        <p:blipFill>
          <a:blip r:embed="rId6">
            <a:alphaModFix/>
          </a:blip>
          <a:stretch>
            <a:fillRect/>
          </a:stretch>
        </p:blipFill>
        <p:spPr>
          <a:xfrm>
            <a:off x="310075" y="2297850"/>
            <a:ext cx="2636400" cy="263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0"/>
                                        <p:tgtEl>
                                          <p:spTgt spid="8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0"/>
                                        <p:tgtEl>
                                          <p:spTgt spid="90"/>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98" name="Shape 98"/>
        <p:cNvGrpSpPr/>
        <p:nvPr/>
      </p:nvGrpSpPr>
      <p:grpSpPr>
        <a:xfrm>
          <a:off x="0" y="0"/>
          <a:ext cx="0" cy="0"/>
          <a:chOff x="0" y="0"/>
          <a:chExt cx="0" cy="0"/>
        </a:xfrm>
      </p:grpSpPr>
      <p:sp>
        <p:nvSpPr>
          <p:cNvPr id="99" name="Google Shape;99;p17"/>
          <p:cNvSpPr txBox="1"/>
          <p:nvPr/>
        </p:nvSpPr>
        <p:spPr>
          <a:xfrm>
            <a:off x="125"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Pudgy Penguins Collection</a:t>
            </a:r>
            <a:endParaRPr b="1" sz="3000">
              <a:solidFill>
                <a:schemeClr val="lt1"/>
              </a:solidFill>
              <a:latin typeface="Zilla Slab"/>
              <a:ea typeface="Zilla Slab"/>
              <a:cs typeface="Zilla Slab"/>
              <a:sym typeface="Zilla Slab"/>
            </a:endParaRPr>
          </a:p>
        </p:txBody>
      </p:sp>
      <p:sp>
        <p:nvSpPr>
          <p:cNvPr id="100" name="Google Shape;100;p17"/>
          <p:cNvSpPr/>
          <p:nvPr/>
        </p:nvSpPr>
        <p:spPr>
          <a:xfrm>
            <a:off x="0" y="4630725"/>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7"/>
          <p:cNvSpPr txBox="1"/>
          <p:nvPr/>
        </p:nvSpPr>
        <p:spPr>
          <a:xfrm>
            <a:off x="0" y="4630725"/>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sp>
        <p:nvSpPr>
          <p:cNvPr id="102" name="Google Shape;102;p17"/>
          <p:cNvSpPr txBox="1"/>
          <p:nvPr/>
        </p:nvSpPr>
        <p:spPr>
          <a:xfrm>
            <a:off x="1553550" y="1489675"/>
            <a:ext cx="60369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Medium"/>
                <a:ea typeface="Zilla Slab Medium"/>
                <a:cs typeface="Zilla Slab Medium"/>
                <a:sym typeface="Zilla Slab Medium"/>
              </a:rPr>
              <a:t>Volume: </a:t>
            </a:r>
            <a:r>
              <a:rPr lang="en" sz="1900">
                <a:solidFill>
                  <a:schemeClr val="lt1"/>
                </a:solidFill>
                <a:latin typeface="Zilla Slab Light"/>
                <a:ea typeface="Zilla Slab Light"/>
                <a:cs typeface="Zilla Slab Light"/>
                <a:sym typeface="Zilla Slab Light"/>
              </a:rPr>
              <a:t>345970.149573</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Medium"/>
                <a:ea typeface="Zilla Slab Medium"/>
                <a:cs typeface="Zilla Slab Medium"/>
                <a:sym typeface="Zilla Slab Medium"/>
              </a:rPr>
              <a:t>Sales:</a:t>
            </a:r>
            <a:r>
              <a:rPr lang="en" sz="1900">
                <a:solidFill>
                  <a:schemeClr val="lt1"/>
                </a:solidFill>
                <a:latin typeface="Zilla Slab Light"/>
                <a:ea typeface="Zilla Slab Light"/>
                <a:cs typeface="Zilla Slab Light"/>
                <a:sym typeface="Zilla Slab Light"/>
              </a:rPr>
              <a:t> 78963</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Medium"/>
                <a:ea typeface="Zilla Slab Medium"/>
                <a:cs typeface="Zilla Slab Medium"/>
                <a:sym typeface="Zilla Slab Medium"/>
              </a:rPr>
              <a:t>Average Price: </a:t>
            </a:r>
            <a:r>
              <a:rPr lang="en" sz="1900">
                <a:solidFill>
                  <a:schemeClr val="lt1"/>
                </a:solidFill>
                <a:latin typeface="Zilla Slab Light"/>
                <a:ea typeface="Zilla Slab Light"/>
                <a:cs typeface="Zilla Slab Light"/>
                <a:sym typeface="Zilla Slab Light"/>
              </a:rPr>
              <a:t>4.381421</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Medium"/>
                <a:ea typeface="Zilla Slab Medium"/>
                <a:cs typeface="Zilla Slab Medium"/>
                <a:sym typeface="Zilla Slab Medium"/>
              </a:rPr>
              <a:t>Number of Owners</a:t>
            </a:r>
            <a:r>
              <a:rPr lang="en" sz="1900">
                <a:solidFill>
                  <a:schemeClr val="lt1"/>
                </a:solidFill>
                <a:latin typeface="Zilla Slab Light"/>
                <a:ea typeface="Zilla Slab Light"/>
                <a:cs typeface="Zilla Slab Light"/>
                <a:sym typeface="Zilla Slab Light"/>
              </a:rPr>
              <a:t>: 4778</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Medium"/>
                <a:ea typeface="Zilla Slab Medium"/>
                <a:cs typeface="Zilla Slab Medium"/>
                <a:sym typeface="Zilla Slab Medium"/>
              </a:rPr>
              <a:t>Market Cap: </a:t>
            </a:r>
            <a:r>
              <a:rPr lang="en" sz="1900">
                <a:solidFill>
                  <a:schemeClr val="lt1"/>
                </a:solidFill>
                <a:latin typeface="Zilla Slab Light"/>
                <a:ea typeface="Zilla Slab Light"/>
                <a:cs typeface="Zilla Slab Light"/>
                <a:sym typeface="Zilla Slab Light"/>
              </a:rPr>
              <a:t>103268.203657</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Medium"/>
                <a:ea typeface="Zilla Slab Medium"/>
                <a:cs typeface="Zilla Slab Medium"/>
                <a:sym typeface="Zilla Slab Medium"/>
              </a:rPr>
              <a:t>Floor Price: </a:t>
            </a:r>
            <a:r>
              <a:rPr lang="en" sz="1900">
                <a:solidFill>
                  <a:schemeClr val="lt1"/>
                </a:solidFill>
                <a:latin typeface="Zilla Slab Light"/>
                <a:ea typeface="Zilla Slab Light"/>
                <a:cs typeface="Zilla Slab Light"/>
                <a:sym typeface="Zilla Slab Light"/>
              </a:rPr>
              <a:t>12.5 ETH</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Medium"/>
                <a:ea typeface="Zilla Slab Medium"/>
                <a:cs typeface="Zilla Slab Medium"/>
                <a:sym typeface="Zilla Slab Medium"/>
              </a:rPr>
              <a:t>Floor Price Symbol: </a:t>
            </a:r>
            <a:r>
              <a:rPr lang="en" sz="1900">
                <a:solidFill>
                  <a:schemeClr val="lt1"/>
                </a:solidFill>
                <a:latin typeface="Zilla Slab Light"/>
                <a:ea typeface="Zilla Slab Light"/>
                <a:cs typeface="Zilla Slab Light"/>
                <a:sym typeface="Zilla Slab Light"/>
              </a:rPr>
              <a:t>ETH</a:t>
            </a:r>
            <a:endParaRPr sz="1900">
              <a:solidFill>
                <a:schemeClr val="lt1"/>
              </a:solidFill>
              <a:latin typeface="Zilla Slab Light"/>
              <a:ea typeface="Zilla Slab Light"/>
              <a:cs typeface="Zilla Slab Light"/>
              <a:sym typeface="Zilla Slab Light"/>
            </a:endParaRPr>
          </a:p>
        </p:txBody>
      </p:sp>
      <p:sp>
        <p:nvSpPr>
          <p:cNvPr id="103" name="Google Shape;103;p17"/>
          <p:cNvSpPr/>
          <p:nvPr/>
        </p:nvSpPr>
        <p:spPr>
          <a:xfrm flipH="1" rot="10800000">
            <a:off x="0" y="0"/>
            <a:ext cx="613500" cy="512700"/>
          </a:xfrm>
          <a:prstGeom prst="round1Rect">
            <a:avLst>
              <a:gd fmla="val 16667" name="adj"/>
            </a:avLst>
          </a:prstGeom>
          <a:solidFill>
            <a:srgbClr val="CCCC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7"/>
          <p:cNvSpPr txBox="1"/>
          <p:nvPr/>
        </p:nvSpPr>
        <p:spPr>
          <a:xfrm>
            <a:off x="0" y="0"/>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434343"/>
                </a:solidFill>
                <a:latin typeface="Zilla Slab"/>
                <a:ea typeface="Zilla Slab"/>
                <a:cs typeface="Zilla Slab"/>
                <a:sym typeface="Zilla Slab"/>
              </a:rPr>
              <a:t>1</a:t>
            </a:r>
            <a:endParaRPr b="1" sz="2200">
              <a:solidFill>
                <a:srgbClr val="434343"/>
              </a:solidFill>
              <a:latin typeface="Zilla Slab"/>
              <a:ea typeface="Zilla Slab"/>
              <a:cs typeface="Zilla Slab"/>
              <a:sym typeface="Zilla Slab"/>
            </a:endParaRPr>
          </a:p>
        </p:txBody>
      </p:sp>
      <p:pic>
        <p:nvPicPr>
          <p:cNvPr id="105" name="Google Shape;105;p17"/>
          <p:cNvPicPr preferRelativeResize="0"/>
          <p:nvPr/>
        </p:nvPicPr>
        <p:blipFill>
          <a:blip r:embed="rId3">
            <a:alphaModFix/>
          </a:blip>
          <a:stretch>
            <a:fillRect/>
          </a:stretch>
        </p:blipFill>
        <p:spPr>
          <a:xfrm flipH="1">
            <a:off x="7590875" y="3590375"/>
            <a:ext cx="1553126" cy="1553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09" name="Shape 109"/>
        <p:cNvGrpSpPr/>
        <p:nvPr/>
      </p:nvGrpSpPr>
      <p:grpSpPr>
        <a:xfrm>
          <a:off x="0" y="0"/>
          <a:ext cx="0" cy="0"/>
          <a:chOff x="0" y="0"/>
          <a:chExt cx="0" cy="0"/>
        </a:xfrm>
      </p:grpSpPr>
      <p:sp>
        <p:nvSpPr>
          <p:cNvPr id="110" name="Google Shape;110;p18"/>
          <p:cNvSpPr txBox="1"/>
          <p:nvPr/>
        </p:nvSpPr>
        <p:spPr>
          <a:xfrm>
            <a:off x="125"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TOP</a:t>
            </a:r>
            <a:r>
              <a:rPr b="1" lang="en" sz="3000">
                <a:solidFill>
                  <a:schemeClr val="lt1"/>
                </a:solidFill>
                <a:latin typeface="Zilla Slab"/>
                <a:ea typeface="Zilla Slab"/>
                <a:cs typeface="Zilla Slab"/>
                <a:sym typeface="Zilla Slab"/>
              </a:rPr>
              <a:t> TRAITS</a:t>
            </a:r>
            <a:endParaRPr b="1" sz="3000">
              <a:solidFill>
                <a:schemeClr val="lt1"/>
              </a:solidFill>
              <a:latin typeface="Zilla Slab"/>
              <a:ea typeface="Zilla Slab"/>
              <a:cs typeface="Zilla Slab"/>
              <a:sym typeface="Zilla Slab"/>
            </a:endParaRPr>
          </a:p>
        </p:txBody>
      </p:sp>
      <p:sp>
        <p:nvSpPr>
          <p:cNvPr id="111" name="Google Shape;111;p18"/>
          <p:cNvSpPr/>
          <p:nvPr/>
        </p:nvSpPr>
        <p:spPr>
          <a:xfrm>
            <a:off x="0" y="4630725"/>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8"/>
          <p:cNvSpPr txBox="1"/>
          <p:nvPr/>
        </p:nvSpPr>
        <p:spPr>
          <a:xfrm>
            <a:off x="0" y="4630725"/>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sp>
        <p:nvSpPr>
          <p:cNvPr id="113" name="Google Shape;113;p18"/>
          <p:cNvSpPr/>
          <p:nvPr/>
        </p:nvSpPr>
        <p:spPr>
          <a:xfrm flipH="1" rot="10800000">
            <a:off x="0" y="0"/>
            <a:ext cx="613500" cy="512700"/>
          </a:xfrm>
          <a:prstGeom prst="round1Rect">
            <a:avLst>
              <a:gd fmla="val 16667" name="adj"/>
            </a:avLst>
          </a:prstGeom>
          <a:solidFill>
            <a:srgbClr val="CCCC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8"/>
          <p:cNvSpPr txBox="1"/>
          <p:nvPr/>
        </p:nvSpPr>
        <p:spPr>
          <a:xfrm>
            <a:off x="0" y="0"/>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434343"/>
                </a:solidFill>
                <a:latin typeface="Zilla Slab"/>
                <a:ea typeface="Zilla Slab"/>
                <a:cs typeface="Zilla Slab"/>
                <a:sym typeface="Zilla Slab"/>
              </a:rPr>
              <a:t>1</a:t>
            </a:r>
            <a:endParaRPr b="1" sz="2200">
              <a:solidFill>
                <a:srgbClr val="434343"/>
              </a:solidFill>
              <a:latin typeface="Zilla Slab"/>
              <a:ea typeface="Zilla Slab"/>
              <a:cs typeface="Zilla Slab"/>
              <a:sym typeface="Zilla Slab"/>
            </a:endParaRPr>
          </a:p>
        </p:txBody>
      </p:sp>
      <p:pic>
        <p:nvPicPr>
          <p:cNvPr id="115" name="Google Shape;115;p18"/>
          <p:cNvPicPr preferRelativeResize="0"/>
          <p:nvPr/>
        </p:nvPicPr>
        <p:blipFill>
          <a:blip r:embed="rId3">
            <a:alphaModFix/>
          </a:blip>
          <a:stretch>
            <a:fillRect/>
          </a:stretch>
        </p:blipFill>
        <p:spPr>
          <a:xfrm flipH="1">
            <a:off x="7590875" y="3590375"/>
            <a:ext cx="1553126" cy="1553126"/>
          </a:xfrm>
          <a:prstGeom prst="rect">
            <a:avLst/>
          </a:prstGeom>
          <a:noFill/>
          <a:ln>
            <a:noFill/>
          </a:ln>
        </p:spPr>
      </p:pic>
      <p:sp>
        <p:nvSpPr>
          <p:cNvPr id="116" name="Google Shape;116;p18"/>
          <p:cNvSpPr txBox="1"/>
          <p:nvPr/>
        </p:nvSpPr>
        <p:spPr>
          <a:xfrm>
            <a:off x="2426400" y="778500"/>
            <a:ext cx="4291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FFFFFF"/>
                </a:solidFill>
                <a:latin typeface="Consolas"/>
                <a:ea typeface="Consolas"/>
                <a:cs typeface="Consolas"/>
                <a:sym typeface="Consolas"/>
              </a:rPr>
              <a:t>Categories: </a:t>
            </a:r>
            <a:r>
              <a:rPr b="1" lang="en" sz="1050">
                <a:solidFill>
                  <a:srgbClr val="FFFFFF"/>
                </a:solidFill>
                <a:latin typeface="Consolas"/>
                <a:ea typeface="Consolas"/>
                <a:cs typeface="Consolas"/>
                <a:sym typeface="Consolas"/>
              </a:rPr>
              <a:t>'Background', 'Skin', 'Body', 'Face', 'Head'</a:t>
            </a:r>
            <a:endParaRPr b="1"/>
          </a:p>
        </p:txBody>
      </p:sp>
      <p:pic>
        <p:nvPicPr>
          <p:cNvPr id="117" name="Google Shape;117;p18"/>
          <p:cNvPicPr preferRelativeResize="0"/>
          <p:nvPr/>
        </p:nvPicPr>
        <p:blipFill>
          <a:blip r:embed="rId4">
            <a:alphaModFix/>
          </a:blip>
          <a:stretch>
            <a:fillRect/>
          </a:stretch>
        </p:blipFill>
        <p:spPr>
          <a:xfrm>
            <a:off x="1238250" y="1324625"/>
            <a:ext cx="6667500"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21" name="Shape 121"/>
        <p:cNvGrpSpPr/>
        <p:nvPr/>
      </p:nvGrpSpPr>
      <p:grpSpPr>
        <a:xfrm>
          <a:off x="0" y="0"/>
          <a:ext cx="0" cy="0"/>
          <a:chOff x="0" y="0"/>
          <a:chExt cx="0" cy="0"/>
        </a:xfrm>
      </p:grpSpPr>
      <p:sp>
        <p:nvSpPr>
          <p:cNvPr id="122" name="Google Shape;122;p19"/>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DATA CLEANUP</a:t>
            </a:r>
            <a:endParaRPr b="1" sz="3000">
              <a:solidFill>
                <a:schemeClr val="lt1"/>
              </a:solidFill>
              <a:latin typeface="Zilla Slab"/>
              <a:ea typeface="Zilla Slab"/>
              <a:cs typeface="Zilla Slab"/>
              <a:sym typeface="Zilla Slab"/>
            </a:endParaRPr>
          </a:p>
        </p:txBody>
      </p:sp>
      <p:pic>
        <p:nvPicPr>
          <p:cNvPr id="123" name="Google Shape;123;p19"/>
          <p:cNvPicPr preferRelativeResize="0"/>
          <p:nvPr/>
        </p:nvPicPr>
        <p:blipFill rotWithShape="1">
          <a:blip r:embed="rId3">
            <a:alphaModFix/>
          </a:blip>
          <a:srcRect b="0" l="0" r="6620" t="0"/>
          <a:stretch/>
        </p:blipFill>
        <p:spPr>
          <a:xfrm>
            <a:off x="0" y="3399225"/>
            <a:ext cx="1628725" cy="1744276"/>
          </a:xfrm>
          <a:prstGeom prst="rect">
            <a:avLst/>
          </a:prstGeom>
          <a:noFill/>
          <a:ln>
            <a:noFill/>
          </a:ln>
        </p:spPr>
      </p:pic>
      <p:sp>
        <p:nvSpPr>
          <p:cNvPr id="124" name="Google Shape;124;p19"/>
          <p:cNvSpPr txBox="1"/>
          <p:nvPr/>
        </p:nvSpPr>
        <p:spPr>
          <a:xfrm>
            <a:off x="0" y="1052550"/>
            <a:ext cx="3031200" cy="2123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APIs Integration</a:t>
            </a:r>
            <a:endParaRPr sz="1200">
              <a:solidFill>
                <a:schemeClr val="lt1"/>
              </a:solidFill>
              <a:latin typeface="Zilla Slab SemiBold"/>
              <a:ea typeface="Zilla Slab SemiBold"/>
              <a:cs typeface="Zilla Slab SemiBold"/>
              <a:sym typeface="Zilla Slab SemiBold"/>
            </a:endParaRPr>
          </a:p>
          <a:p>
            <a:pPr indent="0" lvl="0" marL="0" rtl="0" algn="l">
              <a:lnSpc>
                <a:spcPct val="115000"/>
              </a:lnSpc>
              <a:spcBef>
                <a:spcPts val="1500"/>
              </a:spcBef>
              <a:spcAft>
                <a:spcPts val="0"/>
              </a:spcAft>
              <a:buNone/>
            </a:pPr>
            <a:r>
              <a:t/>
            </a:r>
            <a:endParaRPr sz="1200">
              <a:solidFill>
                <a:schemeClr val="lt1"/>
              </a:solidFill>
              <a:latin typeface="Zilla Slab SemiBold"/>
              <a:ea typeface="Zilla Slab SemiBold"/>
              <a:cs typeface="Zilla Slab SemiBold"/>
              <a:sym typeface="Zilla Slab SemiBold"/>
            </a:endParaRPr>
          </a:p>
          <a:p>
            <a:pPr indent="0" lvl="0" marL="0" rtl="0" algn="ctr">
              <a:lnSpc>
                <a:spcPct val="115000"/>
              </a:lnSpc>
              <a:spcBef>
                <a:spcPts val="1500"/>
              </a:spcBef>
              <a:spcAft>
                <a:spcPts val="0"/>
              </a:spcAft>
              <a:buNone/>
            </a:pPr>
            <a:r>
              <a:rPr lang="en" sz="1350">
                <a:solidFill>
                  <a:schemeClr val="lt1"/>
                </a:solidFill>
                <a:latin typeface="Zilla Slab Medium"/>
                <a:ea typeface="Zilla Slab Medium"/>
                <a:cs typeface="Zilla Slab Medium"/>
                <a:sym typeface="Zilla Slab Medium"/>
              </a:rPr>
              <a:t>Opensea APIs</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Traits Summary Counts</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NFT Sales Events</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Individual NFT Information</a:t>
            </a:r>
            <a:endParaRPr sz="1800">
              <a:solidFill>
                <a:schemeClr val="lt1"/>
              </a:solidFill>
              <a:latin typeface="Zilla Slab Light"/>
              <a:ea typeface="Zilla Slab Light"/>
              <a:cs typeface="Zilla Slab Light"/>
              <a:sym typeface="Zilla Slab Light"/>
            </a:endParaRPr>
          </a:p>
        </p:txBody>
      </p:sp>
      <p:sp>
        <p:nvSpPr>
          <p:cNvPr id="125" name="Google Shape;125;p19"/>
          <p:cNvSpPr txBox="1"/>
          <p:nvPr/>
        </p:nvSpPr>
        <p:spPr>
          <a:xfrm>
            <a:off x="3031200" y="1052550"/>
            <a:ext cx="3081600" cy="290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Dataframe Components</a:t>
            </a:r>
            <a:endParaRPr sz="1700">
              <a:solidFill>
                <a:schemeClr val="lt1"/>
              </a:solidFill>
              <a:latin typeface="Zilla Slab SemiBold"/>
              <a:ea typeface="Zilla Slab SemiBold"/>
              <a:cs typeface="Zilla Slab SemiBold"/>
              <a:sym typeface="Zilla Slab SemiBold"/>
            </a:endParaRPr>
          </a:p>
          <a:p>
            <a:pPr indent="0" lvl="0" marL="0" rtl="0" algn="ctr">
              <a:lnSpc>
                <a:spcPct val="115000"/>
              </a:lnSpc>
              <a:spcBef>
                <a:spcPts val="1500"/>
              </a:spcBef>
              <a:spcAft>
                <a:spcPts val="0"/>
              </a:spcAft>
              <a:buNone/>
            </a:pPr>
            <a:r>
              <a:rPr lang="en" sz="1350">
                <a:solidFill>
                  <a:schemeClr val="lt1"/>
                </a:solidFill>
                <a:latin typeface="Zilla Slab Medium"/>
                <a:ea typeface="Zilla Slab Medium"/>
                <a:cs typeface="Zilla Slab Medium"/>
                <a:sym typeface="Zilla Slab Medium"/>
              </a:rPr>
              <a:t>Events Data</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NFT Token (nft.identifier)</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Closing Date (for ETH comparison)</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Payment Quantity (wei)</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Pagination (50 per page)</a:t>
            </a:r>
            <a:endParaRPr sz="1200">
              <a:solidFill>
                <a:schemeClr val="lt1"/>
              </a:solidFill>
              <a:latin typeface="Zilla Slab Light"/>
              <a:ea typeface="Zilla Slab Light"/>
              <a:cs typeface="Zilla Slab Light"/>
              <a:sym typeface="Zilla Slab Light"/>
            </a:endParaRPr>
          </a:p>
          <a:p>
            <a:pPr indent="0" lvl="0" marL="0" rtl="0" algn="ctr">
              <a:lnSpc>
                <a:spcPct val="115000"/>
              </a:lnSpc>
              <a:spcBef>
                <a:spcPts val="1200"/>
              </a:spcBef>
              <a:spcAft>
                <a:spcPts val="0"/>
              </a:spcAft>
              <a:buNone/>
            </a:pPr>
            <a:r>
              <a:rPr lang="en" sz="1350">
                <a:solidFill>
                  <a:schemeClr val="lt1"/>
                </a:solidFill>
                <a:latin typeface="Zilla Slab Medium"/>
                <a:ea typeface="Zilla Slab Medium"/>
                <a:cs typeface="Zilla Slab Medium"/>
                <a:sym typeface="Zilla Slab Medium"/>
              </a:rPr>
              <a:t>Individual NFT Info</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2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Traits for Each NFT</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L</a:t>
            </a:r>
            <a:r>
              <a:rPr lang="en" sz="1200">
                <a:solidFill>
                  <a:schemeClr val="lt1"/>
                </a:solidFill>
                <a:latin typeface="Zilla Slab Light"/>
                <a:ea typeface="Zilla Slab Light"/>
                <a:cs typeface="Zilla Slab Light"/>
                <a:sym typeface="Zilla Slab Light"/>
              </a:rPr>
              <a:t>oop Function for Sampling 50 Sales</a:t>
            </a:r>
            <a:endParaRPr sz="1700">
              <a:solidFill>
                <a:schemeClr val="lt1"/>
              </a:solidFill>
              <a:latin typeface="Zilla Slab Light"/>
              <a:ea typeface="Zilla Slab Light"/>
              <a:cs typeface="Zilla Slab Light"/>
              <a:sym typeface="Zilla Slab Light"/>
            </a:endParaRPr>
          </a:p>
        </p:txBody>
      </p:sp>
      <p:sp>
        <p:nvSpPr>
          <p:cNvPr id="126" name="Google Shape;126;p19"/>
          <p:cNvSpPr txBox="1"/>
          <p:nvPr/>
        </p:nvSpPr>
        <p:spPr>
          <a:xfrm>
            <a:off x="6112800" y="2292750"/>
            <a:ext cx="3031200" cy="86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Exporting Data (static)</a:t>
            </a:r>
            <a:endParaRPr sz="1200">
              <a:solidFill>
                <a:schemeClr val="lt1"/>
              </a:solidFill>
              <a:latin typeface="Zilla Slab SemiBold"/>
              <a:ea typeface="Zilla Slab SemiBold"/>
              <a:cs typeface="Zilla Slab SemiBold"/>
              <a:sym typeface="Zilla Slab SemiBold"/>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to_csv Command</a:t>
            </a:r>
            <a:endParaRPr sz="1700">
              <a:solidFill>
                <a:schemeClr val="lt1"/>
              </a:solidFill>
              <a:latin typeface="Zilla Slab Light"/>
              <a:ea typeface="Zilla Slab Light"/>
              <a:cs typeface="Zilla Slab Light"/>
              <a:sym typeface="Zilla Slab Light"/>
            </a:endParaRPr>
          </a:p>
        </p:txBody>
      </p:sp>
      <p:pic>
        <p:nvPicPr>
          <p:cNvPr id="127" name="Google Shape;127;p19">
            <a:hlinkClick r:id="rId4"/>
          </p:cNvPr>
          <p:cNvPicPr preferRelativeResize="0"/>
          <p:nvPr/>
        </p:nvPicPr>
        <p:blipFill>
          <a:blip r:embed="rId5">
            <a:alphaModFix/>
          </a:blip>
          <a:stretch>
            <a:fillRect/>
          </a:stretch>
        </p:blipFill>
        <p:spPr>
          <a:xfrm>
            <a:off x="1273800" y="1485048"/>
            <a:ext cx="483575" cy="483575"/>
          </a:xfrm>
          <a:prstGeom prst="rect">
            <a:avLst/>
          </a:prstGeom>
          <a:noFill/>
          <a:ln>
            <a:noFill/>
          </a:ln>
        </p:spPr>
      </p:pic>
      <p:sp>
        <p:nvSpPr>
          <p:cNvPr id="128" name="Google Shape;128;p19"/>
          <p:cNvSpPr/>
          <p:nvPr/>
        </p:nvSpPr>
        <p:spPr>
          <a:xfrm flipH="1">
            <a:off x="8530500" y="4630800"/>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9"/>
          <p:cNvSpPr txBox="1"/>
          <p:nvPr/>
        </p:nvSpPr>
        <p:spPr>
          <a:xfrm>
            <a:off x="8530503" y="4630798"/>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33" name="Shape 133"/>
        <p:cNvGrpSpPr/>
        <p:nvPr/>
      </p:nvGrpSpPr>
      <p:grpSpPr>
        <a:xfrm>
          <a:off x="0" y="0"/>
          <a:ext cx="0" cy="0"/>
          <a:chOff x="0" y="0"/>
          <a:chExt cx="0" cy="0"/>
        </a:xfrm>
      </p:grpSpPr>
      <p:sp>
        <p:nvSpPr>
          <p:cNvPr id="134" name="Google Shape;134;p20"/>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Encoded Data</a:t>
            </a:r>
            <a:endParaRPr b="1" sz="3000">
              <a:solidFill>
                <a:schemeClr val="lt1"/>
              </a:solidFill>
              <a:latin typeface="Zilla Slab"/>
              <a:ea typeface="Zilla Slab"/>
              <a:cs typeface="Zilla Slab"/>
              <a:sym typeface="Zilla Slab"/>
            </a:endParaRPr>
          </a:p>
        </p:txBody>
      </p:sp>
      <p:sp>
        <p:nvSpPr>
          <p:cNvPr id="135" name="Google Shape;135;p20"/>
          <p:cNvSpPr/>
          <p:nvPr/>
        </p:nvSpPr>
        <p:spPr>
          <a:xfrm>
            <a:off x="0" y="4630725"/>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0"/>
          <p:cNvSpPr txBox="1"/>
          <p:nvPr/>
        </p:nvSpPr>
        <p:spPr>
          <a:xfrm>
            <a:off x="0" y="4630725"/>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pic>
        <p:nvPicPr>
          <p:cNvPr id="137" name="Google Shape;137;p20"/>
          <p:cNvPicPr preferRelativeResize="0"/>
          <p:nvPr/>
        </p:nvPicPr>
        <p:blipFill>
          <a:blip r:embed="rId3">
            <a:alphaModFix/>
          </a:blip>
          <a:stretch>
            <a:fillRect/>
          </a:stretch>
        </p:blipFill>
        <p:spPr>
          <a:xfrm>
            <a:off x="7660350" y="3659850"/>
            <a:ext cx="1483650" cy="1483650"/>
          </a:xfrm>
          <a:prstGeom prst="rect">
            <a:avLst/>
          </a:prstGeom>
          <a:noFill/>
          <a:ln>
            <a:noFill/>
          </a:ln>
        </p:spPr>
      </p:pic>
      <p:pic>
        <p:nvPicPr>
          <p:cNvPr id="138" name="Google Shape;138;p20"/>
          <p:cNvPicPr preferRelativeResize="0"/>
          <p:nvPr/>
        </p:nvPicPr>
        <p:blipFill>
          <a:blip r:embed="rId4">
            <a:alphaModFix/>
          </a:blip>
          <a:stretch>
            <a:fillRect/>
          </a:stretch>
        </p:blipFill>
        <p:spPr>
          <a:xfrm>
            <a:off x="2641950" y="1124700"/>
            <a:ext cx="3860099" cy="3714000"/>
          </a:xfrm>
          <a:prstGeom prst="rect">
            <a:avLst/>
          </a:prstGeom>
          <a:noFill/>
          <a:ln>
            <a:noFill/>
          </a:ln>
        </p:spPr>
      </p:pic>
      <p:sp>
        <p:nvSpPr>
          <p:cNvPr id="139" name="Google Shape;139;p20"/>
          <p:cNvSpPr/>
          <p:nvPr/>
        </p:nvSpPr>
        <p:spPr>
          <a:xfrm>
            <a:off x="2717050" y="4395225"/>
            <a:ext cx="1707300" cy="399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43" name="Shape 143"/>
        <p:cNvGrpSpPr/>
        <p:nvPr/>
      </p:nvGrpSpPr>
      <p:grpSpPr>
        <a:xfrm>
          <a:off x="0" y="0"/>
          <a:ext cx="0" cy="0"/>
          <a:chOff x="0" y="0"/>
          <a:chExt cx="0" cy="0"/>
        </a:xfrm>
      </p:grpSpPr>
      <p:sp>
        <p:nvSpPr>
          <p:cNvPr id="144" name="Google Shape;144;p21"/>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Linear Regression Model</a:t>
            </a:r>
            <a:endParaRPr b="1" sz="3000">
              <a:solidFill>
                <a:schemeClr val="lt1"/>
              </a:solidFill>
              <a:latin typeface="Zilla Slab"/>
              <a:ea typeface="Zilla Slab"/>
              <a:cs typeface="Zilla Slab"/>
              <a:sym typeface="Zilla Slab"/>
            </a:endParaRPr>
          </a:p>
        </p:txBody>
      </p:sp>
      <p:sp>
        <p:nvSpPr>
          <p:cNvPr id="145" name="Google Shape;145;p21"/>
          <p:cNvSpPr/>
          <p:nvPr/>
        </p:nvSpPr>
        <p:spPr>
          <a:xfrm>
            <a:off x="0" y="4630725"/>
            <a:ext cx="613500" cy="512700"/>
          </a:xfrm>
          <a:prstGeom prst="round1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21"/>
          <p:cNvSpPr txBox="1"/>
          <p:nvPr/>
        </p:nvSpPr>
        <p:spPr>
          <a:xfrm>
            <a:off x="0" y="4630725"/>
            <a:ext cx="613500" cy="5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CCCCCC"/>
                </a:solidFill>
                <a:uFill>
                  <a:noFill/>
                </a:uFill>
                <a:latin typeface="Zilla Slab"/>
                <a:ea typeface="Zilla Slab"/>
                <a:cs typeface="Zilla Slab"/>
                <a:sym typeface="Zilla Slab"/>
                <a:hlinkClick>
                  <a:extLst>
                    <a:ext uri="{A12FA001-AC4F-418D-AE19-62706E023703}">
                      <ahyp:hlinkClr val="tx"/>
                    </a:ext>
                  </a:extLst>
                </a:hlinkClick>
              </a:rPr>
              <a:t>BACK TO TABLE OF CONTE</a:t>
            </a:r>
            <a:r>
              <a:rPr b="1" lang="en" sz="600">
                <a:solidFill>
                  <a:srgbClr val="CCCCCC"/>
                </a:solidFill>
                <a:latin typeface="Zilla Slab"/>
                <a:ea typeface="Zilla Slab"/>
                <a:cs typeface="Zilla Slab"/>
                <a:sym typeface="Zilla Slab"/>
              </a:rPr>
              <a:t>NTS</a:t>
            </a:r>
            <a:endParaRPr b="1" sz="600">
              <a:solidFill>
                <a:srgbClr val="CCCCCC"/>
              </a:solidFill>
              <a:latin typeface="Zilla Slab"/>
              <a:ea typeface="Zilla Slab"/>
              <a:cs typeface="Zilla Slab"/>
              <a:sym typeface="Zilla Slab"/>
            </a:endParaRPr>
          </a:p>
        </p:txBody>
      </p:sp>
      <p:pic>
        <p:nvPicPr>
          <p:cNvPr id="147" name="Google Shape;147;p21"/>
          <p:cNvPicPr preferRelativeResize="0"/>
          <p:nvPr/>
        </p:nvPicPr>
        <p:blipFill>
          <a:blip r:embed="rId3">
            <a:alphaModFix/>
          </a:blip>
          <a:stretch>
            <a:fillRect/>
          </a:stretch>
        </p:blipFill>
        <p:spPr>
          <a:xfrm>
            <a:off x="7660350" y="3659850"/>
            <a:ext cx="1483650" cy="1483650"/>
          </a:xfrm>
          <a:prstGeom prst="rect">
            <a:avLst/>
          </a:prstGeom>
          <a:noFill/>
          <a:ln>
            <a:noFill/>
          </a:ln>
        </p:spPr>
      </p:pic>
      <p:sp>
        <p:nvSpPr>
          <p:cNvPr id="148" name="Google Shape;148;p21"/>
          <p:cNvSpPr txBox="1"/>
          <p:nvPr/>
        </p:nvSpPr>
        <p:spPr>
          <a:xfrm>
            <a:off x="3072000" y="6783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ECECEC"/>
                </a:solidFill>
                <a:highlight>
                  <a:schemeClr val="accent2"/>
                </a:highlight>
                <a:latin typeface="Zilla Slab SemiBold"/>
                <a:ea typeface="Zilla Slab SemiBold"/>
                <a:cs typeface="Zilla Slab SemiBold"/>
                <a:sym typeface="Zilla Slab SemiBold"/>
              </a:rPr>
              <a:t>EVALUATION</a:t>
            </a:r>
            <a:endParaRPr sz="1700">
              <a:latin typeface="Zilla Slab SemiBold"/>
              <a:ea typeface="Zilla Slab SemiBold"/>
              <a:cs typeface="Zilla Slab SemiBold"/>
              <a:sym typeface="Zilla Slab SemiBold"/>
            </a:endParaRPr>
          </a:p>
        </p:txBody>
      </p:sp>
      <p:sp>
        <p:nvSpPr>
          <p:cNvPr id="149" name="Google Shape;149;p21"/>
          <p:cNvSpPr txBox="1"/>
          <p:nvPr/>
        </p:nvSpPr>
        <p:spPr>
          <a:xfrm>
            <a:off x="777325" y="1235023"/>
            <a:ext cx="7965000" cy="31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Zilla Slab"/>
                <a:ea typeface="Zilla Slab"/>
                <a:cs typeface="Zilla Slab"/>
                <a:sym typeface="Zilla Slab"/>
              </a:rPr>
              <a:t>R^2 :</a:t>
            </a:r>
            <a:r>
              <a:rPr lang="en" sz="1500">
                <a:solidFill>
                  <a:schemeClr val="lt1"/>
                </a:solidFill>
                <a:latin typeface="Zilla Slab Medium"/>
                <a:ea typeface="Zilla Slab Medium"/>
                <a:cs typeface="Zilla Slab Medium"/>
                <a:sym typeface="Zilla Slab Medium"/>
              </a:rPr>
              <a:t> “Whereas correlation explains the strength of the relationship between an independent and a dependent variable, R-squared explains the extent to which the variance of one variable explains the variance of the second variable. So, if the R2 of a model is 0.50, then approximately half of the observed variation can be explained by the model’s inputs.”</a:t>
            </a:r>
            <a:endParaRPr sz="1500">
              <a:solidFill>
                <a:schemeClr val="lt1"/>
              </a:solidFill>
              <a:latin typeface="Zilla Slab Medium"/>
              <a:ea typeface="Zilla Slab Medium"/>
              <a:cs typeface="Zilla Slab Medium"/>
              <a:sym typeface="Zilla Slab Medium"/>
            </a:endParaRPr>
          </a:p>
          <a:p>
            <a:pPr indent="0" lvl="0" marL="0" rtl="0" algn="l">
              <a:spcBef>
                <a:spcPts val="0"/>
              </a:spcBef>
              <a:spcAft>
                <a:spcPts val="0"/>
              </a:spcAft>
              <a:buNone/>
            </a:pPr>
            <a:r>
              <a:rPr lang="en" sz="1500">
                <a:solidFill>
                  <a:schemeClr val="lt1"/>
                </a:solidFill>
                <a:latin typeface="Zilla Slab Medium"/>
                <a:ea typeface="Zilla Slab Medium"/>
                <a:cs typeface="Zilla Slab Medium"/>
                <a:sym typeface="Zilla Slab Medium"/>
              </a:rPr>
              <a:t>source: https://www.investopedia.com/terms/r/r-squared.asp</a:t>
            </a:r>
            <a:endParaRPr sz="1500">
              <a:solidFill>
                <a:schemeClr val="lt1"/>
              </a:solidFill>
              <a:latin typeface="Zilla Slab Medium"/>
              <a:ea typeface="Zilla Slab Medium"/>
              <a:cs typeface="Zilla Slab Medium"/>
              <a:sym typeface="Zilla Slab Medium"/>
            </a:endParaRPr>
          </a:p>
          <a:p>
            <a:pPr indent="0" lvl="0" marL="0" rtl="0" algn="l">
              <a:spcBef>
                <a:spcPts val="0"/>
              </a:spcBef>
              <a:spcAft>
                <a:spcPts val="0"/>
              </a:spcAft>
              <a:buNone/>
            </a:pPr>
            <a:r>
              <a:t/>
            </a:r>
            <a:endParaRPr sz="1500">
              <a:solidFill>
                <a:schemeClr val="lt1"/>
              </a:solidFill>
              <a:latin typeface="Zilla Slab Medium"/>
              <a:ea typeface="Zilla Slab Medium"/>
              <a:cs typeface="Zilla Slab Medium"/>
              <a:sym typeface="Zilla Slab Medium"/>
            </a:endParaRPr>
          </a:p>
          <a:p>
            <a:pPr indent="0" lvl="0" marL="0" rtl="0" algn="l">
              <a:spcBef>
                <a:spcPts val="0"/>
              </a:spcBef>
              <a:spcAft>
                <a:spcPts val="0"/>
              </a:spcAft>
              <a:buNone/>
            </a:pPr>
            <a:r>
              <a:rPr lang="en" sz="1500">
                <a:solidFill>
                  <a:schemeClr val="lt1"/>
                </a:solidFill>
                <a:latin typeface="Zilla Slab Medium"/>
                <a:ea typeface="Zilla Slab Medium"/>
                <a:cs typeface="Zilla Slab Medium"/>
                <a:sym typeface="Zilla Slab Medium"/>
              </a:rPr>
              <a:t>Training Dataset (Descriptive Value)</a:t>
            </a:r>
            <a:endParaRPr sz="1500">
              <a:solidFill>
                <a:schemeClr val="lt1"/>
              </a:solidFill>
              <a:latin typeface="Zilla Slab Medium"/>
              <a:ea typeface="Zilla Slab Medium"/>
              <a:cs typeface="Zilla Slab Medium"/>
              <a:sym typeface="Zilla Slab Medium"/>
            </a:endParaRPr>
          </a:p>
          <a:p>
            <a:pPr indent="-323850" lvl="0" marL="457200" rtl="0" algn="l">
              <a:spcBef>
                <a:spcPts val="0"/>
              </a:spcBef>
              <a:spcAft>
                <a:spcPts val="0"/>
              </a:spcAft>
              <a:buClr>
                <a:schemeClr val="lt1"/>
              </a:buClr>
              <a:buSzPts val="1500"/>
              <a:buFont typeface="Zilla Slab Light"/>
              <a:buChar char="●"/>
            </a:pPr>
            <a:r>
              <a:rPr lang="en" sz="1500">
                <a:solidFill>
                  <a:srgbClr val="FFFFFF"/>
                </a:solidFill>
                <a:latin typeface="Consolas"/>
                <a:ea typeface="Consolas"/>
                <a:cs typeface="Consolas"/>
                <a:sym typeface="Consolas"/>
              </a:rPr>
              <a:t>R-squared (R²) Score: 0.6909513484448644</a:t>
            </a:r>
            <a:endParaRPr sz="1500">
              <a:solidFill>
                <a:schemeClr val="lt1"/>
              </a:solidFill>
              <a:latin typeface="Zilla Slab Light"/>
              <a:ea typeface="Zilla Slab Light"/>
              <a:cs typeface="Zilla Slab Light"/>
              <a:sym typeface="Zilla Slab Light"/>
            </a:endParaRPr>
          </a:p>
          <a:p>
            <a:pPr indent="-323850" lvl="0" marL="457200" rtl="0" algn="l">
              <a:spcBef>
                <a:spcPts val="0"/>
              </a:spcBef>
              <a:spcAft>
                <a:spcPts val="0"/>
              </a:spcAft>
              <a:buClr>
                <a:schemeClr val="lt1"/>
              </a:buClr>
              <a:buSzPts val="1500"/>
              <a:buFont typeface="Zilla Slab Light"/>
              <a:buChar char="●"/>
            </a:pPr>
            <a:r>
              <a:rPr lang="en" sz="1500">
                <a:solidFill>
                  <a:schemeClr val="lt1"/>
                </a:solidFill>
                <a:latin typeface="Zilla Slab Light"/>
                <a:ea typeface="Zilla Slab Light"/>
                <a:cs typeface="Zilla Slab Light"/>
                <a:sym typeface="Zilla Slab Light"/>
              </a:rPr>
              <a:t>This means that traits strongly describes price in training data! (Only 30% noise!)</a:t>
            </a:r>
            <a:endParaRPr sz="1500">
              <a:solidFill>
                <a:schemeClr val="lt1"/>
              </a:solidFill>
              <a:latin typeface="Zilla Slab Light"/>
              <a:ea typeface="Zilla Slab Light"/>
              <a:cs typeface="Zilla Slab Light"/>
              <a:sym typeface="Zilla Slab Light"/>
            </a:endParaRPr>
          </a:p>
          <a:p>
            <a:pPr indent="0" lvl="0" marL="0" rtl="0" algn="l">
              <a:spcBef>
                <a:spcPts val="0"/>
              </a:spcBef>
              <a:spcAft>
                <a:spcPts val="0"/>
              </a:spcAft>
              <a:buNone/>
            </a:pPr>
            <a:r>
              <a:rPr b="1" lang="en" sz="1500">
                <a:solidFill>
                  <a:schemeClr val="lt1"/>
                </a:solidFill>
                <a:latin typeface="Zilla Slab"/>
                <a:ea typeface="Zilla Slab"/>
                <a:cs typeface="Zilla Slab"/>
                <a:sym typeface="Zilla Slab"/>
              </a:rPr>
              <a:t>Testing Dataset (Predictive Value)</a:t>
            </a:r>
            <a:endParaRPr b="1" sz="1500">
              <a:solidFill>
                <a:schemeClr val="lt1"/>
              </a:solidFill>
              <a:latin typeface="Zilla Slab"/>
              <a:ea typeface="Zilla Slab"/>
              <a:cs typeface="Zilla Slab"/>
              <a:sym typeface="Zilla Slab"/>
            </a:endParaRPr>
          </a:p>
          <a:p>
            <a:pPr indent="-323850" lvl="0" marL="457200" rtl="0" algn="l">
              <a:spcBef>
                <a:spcPts val="0"/>
              </a:spcBef>
              <a:spcAft>
                <a:spcPts val="0"/>
              </a:spcAft>
              <a:buClr>
                <a:schemeClr val="lt1"/>
              </a:buClr>
              <a:buSzPts val="1500"/>
              <a:buFont typeface="Zilla Slab Light"/>
              <a:buChar char="●"/>
            </a:pPr>
            <a:r>
              <a:rPr lang="en" sz="1500">
                <a:solidFill>
                  <a:srgbClr val="FFFFFF"/>
                </a:solidFill>
                <a:latin typeface="Consolas"/>
                <a:ea typeface="Consolas"/>
                <a:cs typeface="Consolas"/>
                <a:sym typeface="Consolas"/>
              </a:rPr>
              <a:t>R-squared (R²) Score: -1.4725014974827797e+26</a:t>
            </a:r>
            <a:endParaRPr sz="1500">
              <a:solidFill>
                <a:schemeClr val="lt1"/>
              </a:solidFill>
              <a:latin typeface="Zilla Slab Light"/>
              <a:ea typeface="Zilla Slab Light"/>
              <a:cs typeface="Zilla Slab Light"/>
              <a:sym typeface="Zilla Slab Light"/>
            </a:endParaRPr>
          </a:p>
          <a:p>
            <a:pPr indent="-323850" lvl="0" marL="457200" rtl="0" algn="l">
              <a:spcBef>
                <a:spcPts val="0"/>
              </a:spcBef>
              <a:spcAft>
                <a:spcPts val="0"/>
              </a:spcAft>
              <a:buClr>
                <a:schemeClr val="lt1"/>
              </a:buClr>
              <a:buSzPts val="1500"/>
              <a:buFont typeface="Zilla Slab Light"/>
              <a:buChar char="●"/>
            </a:pPr>
            <a:r>
              <a:rPr lang="en" sz="1500">
                <a:solidFill>
                  <a:schemeClr val="lt1"/>
                </a:solidFill>
                <a:latin typeface="Zilla Slab Light"/>
                <a:ea typeface="Zilla Slab Light"/>
                <a:cs typeface="Zilla Slab Light"/>
                <a:sym typeface="Zilla Slab Light"/>
              </a:rPr>
              <a:t>This means the model cannot predict anything!</a:t>
            </a:r>
            <a:r>
              <a:rPr lang="en" sz="1500">
                <a:solidFill>
                  <a:srgbClr val="FF0000"/>
                </a:solidFill>
                <a:latin typeface="Zilla Slab Light"/>
                <a:ea typeface="Zilla Slab Light"/>
                <a:cs typeface="Zilla Slab Light"/>
                <a:sym typeface="Zilla Slab Light"/>
              </a:rPr>
              <a:t> But why…?</a:t>
            </a:r>
            <a:endParaRPr sz="1500">
              <a:solidFill>
                <a:srgbClr val="FF0000"/>
              </a:solidFill>
              <a:latin typeface="Zilla Slab Light"/>
              <a:ea typeface="Zilla Slab Light"/>
              <a:cs typeface="Zilla Slab Light"/>
              <a:sym typeface="Zilla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